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9"/>
  </p:notesMasterIdLst>
  <p:sldIdLst>
    <p:sldId id="294" r:id="rId2"/>
    <p:sldId id="257" r:id="rId3"/>
    <p:sldId id="288" r:id="rId4"/>
    <p:sldId id="397" r:id="rId5"/>
    <p:sldId id="396" r:id="rId6"/>
    <p:sldId id="398" r:id="rId7"/>
    <p:sldId id="296" r:id="rId8"/>
    <p:sldId id="297" r:id="rId9"/>
    <p:sldId id="298" r:id="rId10"/>
    <p:sldId id="3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400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345" r:id="rId58"/>
    <p:sldId id="346" r:id="rId59"/>
    <p:sldId id="347" r:id="rId60"/>
    <p:sldId id="348" r:id="rId61"/>
    <p:sldId id="349" r:id="rId62"/>
    <p:sldId id="350" r:id="rId63"/>
    <p:sldId id="351" r:id="rId64"/>
    <p:sldId id="352" r:id="rId65"/>
    <p:sldId id="353" r:id="rId66"/>
    <p:sldId id="354" r:id="rId67"/>
    <p:sldId id="355" r:id="rId68"/>
    <p:sldId id="356" r:id="rId69"/>
    <p:sldId id="357" r:id="rId70"/>
    <p:sldId id="358" r:id="rId71"/>
    <p:sldId id="359" r:id="rId72"/>
    <p:sldId id="360" r:id="rId73"/>
    <p:sldId id="361" r:id="rId74"/>
    <p:sldId id="362" r:id="rId75"/>
    <p:sldId id="363" r:id="rId76"/>
    <p:sldId id="364" r:id="rId77"/>
    <p:sldId id="365" r:id="rId78"/>
    <p:sldId id="366" r:id="rId79"/>
    <p:sldId id="367" r:id="rId80"/>
    <p:sldId id="368" r:id="rId81"/>
    <p:sldId id="369" r:id="rId82"/>
    <p:sldId id="370" r:id="rId83"/>
    <p:sldId id="371" r:id="rId84"/>
    <p:sldId id="372" r:id="rId85"/>
    <p:sldId id="373" r:id="rId86"/>
    <p:sldId id="374" r:id="rId87"/>
    <p:sldId id="375" r:id="rId88"/>
    <p:sldId id="376" r:id="rId89"/>
    <p:sldId id="377" r:id="rId90"/>
    <p:sldId id="378" r:id="rId91"/>
    <p:sldId id="379" r:id="rId92"/>
    <p:sldId id="380" r:id="rId93"/>
    <p:sldId id="381" r:id="rId94"/>
    <p:sldId id="382" r:id="rId95"/>
    <p:sldId id="383" r:id="rId96"/>
    <p:sldId id="384" r:id="rId97"/>
    <p:sldId id="385" r:id="rId98"/>
    <p:sldId id="386" r:id="rId99"/>
    <p:sldId id="387" r:id="rId100"/>
    <p:sldId id="388" r:id="rId101"/>
    <p:sldId id="389" r:id="rId102"/>
    <p:sldId id="390" r:id="rId103"/>
    <p:sldId id="391" r:id="rId104"/>
    <p:sldId id="392" r:id="rId105"/>
    <p:sldId id="393" r:id="rId106"/>
    <p:sldId id="394" r:id="rId107"/>
    <p:sldId id="395" r:id="rId10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18" autoAdjust="0"/>
    <p:restoredTop sz="87620" autoAdjust="0"/>
  </p:normalViewPr>
  <p:slideViewPr>
    <p:cSldViewPr>
      <p:cViewPr varScale="1">
        <p:scale>
          <a:sx n="88" d="100"/>
          <a:sy n="88" d="100"/>
        </p:scale>
        <p:origin x="-1267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4D5EA-CE85-4027-AD48-D03366FDC884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02A55-DC6B-4257-A8EA-792B08569A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45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Rosetta’s</a:t>
            </a:r>
            <a:r>
              <a:rPr lang="nl-BE" dirty="0" smtClean="0"/>
              <a:t> </a:t>
            </a:r>
            <a:r>
              <a:rPr lang="nl-BE" dirty="0" err="1" smtClean="0"/>
              <a:t>stone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1D941-FBEC-40BB-B8F9-D9B69D204D10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6869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Principe van de matrix </a:t>
            </a:r>
            <a:r>
              <a:rPr lang="en-US" dirty="0" err="1" smtClean="0"/>
              <a:t>kennen</a:t>
            </a:r>
            <a:r>
              <a:rPr lang="en-US" dirty="0" smtClean="0"/>
              <a:t>, de matrix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zelf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,,.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De </a:t>
            </a:r>
            <a:r>
              <a:rPr lang="en-US" baseline="0" dirty="0" err="1" smtClean="0"/>
              <a:t>cijfers</a:t>
            </a:r>
            <a:r>
              <a:rPr lang="en-US" baseline="0" dirty="0" smtClean="0"/>
              <a:t> in de matrix </a:t>
            </a:r>
            <a:r>
              <a:rPr lang="en-US" baseline="0" dirty="0" err="1" smtClean="0"/>
              <a:t>bepalen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positie</a:t>
            </a:r>
            <a:r>
              <a:rPr lang="en-US" baseline="0" dirty="0" smtClean="0"/>
              <a:t> van de bits in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ééndimensionele</a:t>
            </a:r>
            <a:r>
              <a:rPr lang="en-US" baseline="0" dirty="0" smtClean="0"/>
              <a:t> array van 64 bits.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De even </a:t>
            </a:r>
            <a:r>
              <a:rPr lang="en-US" baseline="0" dirty="0" err="1" smtClean="0"/>
              <a:t>cijfers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het linker </a:t>
            </a:r>
            <a:r>
              <a:rPr lang="en-US" baseline="0" dirty="0" err="1" smtClean="0"/>
              <a:t>blok</a:t>
            </a:r>
            <a:r>
              <a:rPr lang="en-US" baseline="0" dirty="0" smtClean="0"/>
              <a:t> van 32 bits in de array.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De </a:t>
            </a:r>
            <a:r>
              <a:rPr lang="en-US" baseline="0" dirty="0" err="1" smtClean="0"/>
              <a:t>oneven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cijfers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rechter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blok</a:t>
            </a:r>
            <a:r>
              <a:rPr lang="en-US" baseline="0" dirty="0" smtClean="0"/>
              <a:t> van </a:t>
            </a:r>
            <a:r>
              <a:rPr lang="en-US" baseline="0" smtClean="0"/>
              <a:t>32 bits in de array.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02A55-DC6B-4257-A8EA-792B08569A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43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Figuur</a:t>
            </a:r>
            <a:r>
              <a:rPr lang="en-US" dirty="0" smtClean="0"/>
              <a:t> </a:t>
            </a:r>
            <a:r>
              <a:rPr lang="en-US" dirty="0" err="1" smtClean="0"/>
              <a:t>krijg</a:t>
            </a:r>
            <a:r>
              <a:rPr lang="en-US" dirty="0" smtClean="0"/>
              <a:t> je op het </a:t>
            </a:r>
            <a:r>
              <a:rPr lang="en-US" dirty="0" err="1" smtClean="0"/>
              <a:t>examen</a:t>
            </a:r>
            <a:r>
              <a:rPr lang="en-US" dirty="0" smtClean="0"/>
              <a:t>, </a:t>
            </a:r>
            <a:r>
              <a:rPr lang="en-US" dirty="0" err="1" smtClean="0"/>
              <a:t>moest</a:t>
            </a:r>
            <a:r>
              <a:rPr lang="en-US" dirty="0" smtClean="0"/>
              <a:t> je DES </a:t>
            </a:r>
            <a:r>
              <a:rPr lang="en-US" dirty="0" err="1" smtClean="0"/>
              <a:t>moeten</a:t>
            </a:r>
            <a:r>
              <a:rPr lang="en-US" dirty="0" smtClean="0"/>
              <a:t> </a:t>
            </a:r>
            <a:r>
              <a:rPr lang="en-US" dirty="0" err="1" smtClean="0"/>
              <a:t>uitleggen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 </a:t>
            </a:r>
            <a:r>
              <a:rPr lang="en-US" dirty="0" err="1" smtClean="0"/>
              <a:t>laatste</a:t>
            </a:r>
            <a:r>
              <a:rPr lang="en-US" dirty="0" smtClean="0"/>
              <a:t> swap </a:t>
            </a:r>
            <a:r>
              <a:rPr lang="en-US" dirty="0" err="1" smtClean="0"/>
              <a:t>wordt</a:t>
            </a:r>
            <a:r>
              <a:rPr lang="en-US" dirty="0" smtClean="0"/>
              <a:t> </a:t>
            </a:r>
            <a:r>
              <a:rPr lang="en-US" dirty="0" err="1" smtClean="0"/>
              <a:t>gedaan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wiskundige</a:t>
            </a:r>
            <a:r>
              <a:rPr lang="en-US" dirty="0" smtClean="0"/>
              <a:t> </a:t>
            </a:r>
            <a:r>
              <a:rPr lang="en-US" dirty="0" err="1" smtClean="0"/>
              <a:t>imperfectieste</a:t>
            </a:r>
            <a:r>
              <a:rPr lang="en-US" dirty="0" smtClean="0"/>
              <a:t> </a:t>
            </a:r>
            <a:r>
              <a:rPr lang="en-US" dirty="0" err="1" smtClean="0"/>
              <a:t>filteren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02A55-DC6B-4257-A8EA-792B08569A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3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32bit </a:t>
            </a:r>
            <a:r>
              <a:rPr lang="nl-BE" baseline="0" dirty="0" smtClean="0"/>
              <a:t>blokken wordt omgevormd naar een 48bit blokken via expansie.</a:t>
            </a:r>
          </a:p>
          <a:p>
            <a:r>
              <a:rPr lang="nl-BE" baseline="0" dirty="0" smtClean="0"/>
              <a:t>De S-blokken vormen 6 bits terug om naar 4 bits.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02A55-DC6B-4257-A8EA-792B08569A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27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AES niet kennen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02A55-DC6B-4257-A8EA-792B08569A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7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“play” originally appeared on </a:t>
            </a:r>
            <a:r>
              <a:rPr lang="en-US" dirty="0" err="1" smtClean="0"/>
              <a:t>Moserware</a:t>
            </a:r>
            <a:r>
              <a:rPr lang="en-US" dirty="0" smtClean="0"/>
              <a:t> on September 22, 2009 at </a:t>
            </a:r>
            <a:br>
              <a:rPr lang="en-US" dirty="0" smtClean="0"/>
            </a:br>
            <a:r>
              <a:rPr lang="en-US" dirty="0" smtClean="0"/>
              <a:t>http://www.moserware.com/2009/09/stick-figure-guide-to-advanced.html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51876-8074-46DA-AE2C-19A95A566A1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41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Niet kennen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02A55-DC6B-4257-A8EA-792B08569AA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3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66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2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6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11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1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6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2/27/2015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4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2/27/2015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40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2/27/2015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11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54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47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5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hyperlink" Target="mailto:Peter.Vaes@pxl.be" TargetMode="External"/><Relationship Id="rId4" Type="http://schemas.openxmlformats.org/officeDocument/2006/relationships/hyperlink" Target="mailto:Bram.Heyns@pxl.b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hyperlink" Target="http://www.moserware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://creativecommons.org/licenses/by/3.0/us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samsung.com/nz/system/consumer/product/2011/08/23/lf19mgslbpxy/Security_you_can_tru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0"/>
            <a:ext cx="3886200" cy="290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phoenixcontact.com/assets/images_ed/global/web_content/pic_con_a_0042870_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62703" cy="250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08470"/>
            <a:ext cx="7772400" cy="1470025"/>
          </a:xfrm>
        </p:spPr>
        <p:txBody>
          <a:bodyPr/>
          <a:lstStyle/>
          <a:p>
            <a:r>
              <a:rPr lang="nl-BE" dirty="0" smtClean="0">
                <a:solidFill>
                  <a:srgbClr val="0070C0"/>
                </a:solidFill>
              </a:rPr>
              <a:t>Basic Security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3302"/>
            <a:ext cx="6400800" cy="1225498"/>
          </a:xfrm>
        </p:spPr>
        <p:txBody>
          <a:bodyPr/>
          <a:lstStyle/>
          <a:p>
            <a:r>
              <a:rPr lang="nl-BE" dirty="0" smtClean="0">
                <a:hlinkClick r:id="rId4"/>
              </a:rPr>
              <a:t>Bram.Heyns@pxl.be</a:t>
            </a:r>
            <a:endParaRPr lang="nl-BE" dirty="0" smtClean="0"/>
          </a:p>
          <a:p>
            <a:r>
              <a:rPr lang="nl-BE" dirty="0" smtClean="0">
                <a:hlinkClick r:id="rId5"/>
              </a:rPr>
              <a:t>Peter.Vaes@pxl.be</a:t>
            </a:r>
            <a:endParaRPr lang="nl-BE" dirty="0" smtClean="0"/>
          </a:p>
          <a:p>
            <a:endParaRPr lang="en-US" dirty="0"/>
          </a:p>
        </p:txBody>
      </p:sp>
      <p:pic>
        <p:nvPicPr>
          <p:cNvPr id="6" name="Picture 2" descr="E:\Dropbox\PXL-IT Team\stijlgidsen\PXL\sjablonen\logo_pxl_i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621" y="5486400"/>
            <a:ext cx="1965960" cy="123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72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_Graphics_D5_37_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00799" y="1143000"/>
            <a:ext cx="2730321" cy="24572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Geschiedenis cryptografie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1"/>
            <a:ext cx="8229600" cy="4190999"/>
          </a:xfrm>
        </p:spPr>
        <p:txBody>
          <a:bodyPr>
            <a:normAutofit fontScale="77500" lnSpcReduction="20000"/>
          </a:bodyPr>
          <a:lstStyle/>
          <a:p>
            <a:r>
              <a:rPr lang="nl-BE" dirty="0" smtClean="0">
                <a:solidFill>
                  <a:srgbClr val="00B050"/>
                </a:solidFill>
              </a:rPr>
              <a:t>Steganografie</a:t>
            </a:r>
          </a:p>
          <a:p>
            <a:pPr lvl="1"/>
            <a:r>
              <a:rPr lang="nl-BE" dirty="0" smtClean="0"/>
              <a:t>Informatie verbergen</a:t>
            </a:r>
          </a:p>
          <a:p>
            <a:pPr lvl="1"/>
            <a:r>
              <a:rPr lang="nl-BE" dirty="0" smtClean="0"/>
              <a:t>Meestal in </a:t>
            </a:r>
            <a:r>
              <a:rPr lang="nl-BE" dirty="0" smtClean="0">
                <a:solidFill>
                  <a:schemeClr val="accent4"/>
                </a:solidFill>
              </a:rPr>
              <a:t>LSB (</a:t>
            </a:r>
            <a:r>
              <a:rPr lang="nl-BE" dirty="0" err="1" smtClean="0">
                <a:solidFill>
                  <a:schemeClr val="accent4"/>
                </a:solidFill>
              </a:rPr>
              <a:t>least</a:t>
            </a:r>
            <a:r>
              <a:rPr lang="nl-BE" dirty="0" smtClean="0">
                <a:solidFill>
                  <a:schemeClr val="accent4"/>
                </a:solidFill>
              </a:rPr>
              <a:t> significant bit)</a:t>
            </a:r>
          </a:p>
          <a:p>
            <a:pPr lvl="1"/>
            <a:r>
              <a:rPr lang="nl-BE" dirty="0" smtClean="0"/>
              <a:t>Foto</a:t>
            </a:r>
          </a:p>
          <a:p>
            <a:pPr lvl="2"/>
            <a:r>
              <a:rPr lang="nl-BE" dirty="0" smtClean="0"/>
              <a:t>RGB waarden van een pixel (8bits, 8 bits, 8bits)</a:t>
            </a:r>
          </a:p>
          <a:p>
            <a:pPr lvl="2"/>
            <a:r>
              <a:rPr lang="nl-BE" dirty="0" smtClean="0"/>
              <a:t>Laatste bit van iedere kleur vervangen door bit</a:t>
            </a:r>
          </a:p>
          <a:p>
            <a:pPr marL="685800" lvl="2" indent="0">
              <a:buNone/>
            </a:pPr>
            <a:r>
              <a:rPr lang="nl-BE" dirty="0"/>
              <a:t>	</a:t>
            </a:r>
            <a:r>
              <a:rPr lang="nl-BE" dirty="0" smtClean="0"/>
              <a:t>van uw te verbergen data</a:t>
            </a:r>
          </a:p>
          <a:p>
            <a:pPr marL="728663" lvl="1" indent="-342900"/>
            <a:r>
              <a:rPr lang="nl-BE" dirty="0" smtClean="0"/>
              <a:t>Geluid</a:t>
            </a:r>
          </a:p>
          <a:p>
            <a:pPr marL="1028700" lvl="2" indent="-342900"/>
            <a:r>
              <a:rPr lang="nl-BE" dirty="0" smtClean="0"/>
              <a:t>Menselijk gehoor kan maar bepaalde frequenties waarnemen</a:t>
            </a:r>
          </a:p>
          <a:p>
            <a:pPr marL="1028700" lvl="2" indent="-342900"/>
            <a:r>
              <a:rPr lang="nl-BE" dirty="0" smtClean="0"/>
              <a:t>Niet waarneembare frequenties gebruiken om data in te verstoppen</a:t>
            </a:r>
          </a:p>
          <a:p>
            <a:r>
              <a:rPr lang="nl-BE" dirty="0" smtClean="0"/>
              <a:t>Kan in combi met cryptografie (encryptie = onleesbaar maken)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0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17_crib_sheet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4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18_got_it_now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9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19_so_much_more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7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20_gotta_go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s_act_4_scene_21_the_end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9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IDEA </a:t>
            </a:r>
            <a:r>
              <a:rPr lang="nl-BE" sz="3200" dirty="0" smtClean="0"/>
              <a:t>– niet kennen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smtClean="0"/>
              <a:t>IDEA: 1990, vergelijkbaar met DES</a:t>
            </a:r>
          </a:p>
          <a:p>
            <a:r>
              <a:rPr lang="nl-BE" dirty="0" smtClean="0"/>
              <a:t>Symmetrisch algorithme: dezelfde sleutel</a:t>
            </a:r>
          </a:p>
          <a:p>
            <a:r>
              <a:rPr lang="nl-BE" dirty="0" smtClean="0"/>
              <a:t>Blokken van 64bits data(X), encryptie met K van 128bits (DES was K maar 56bits!)</a:t>
            </a:r>
          </a:p>
          <a:p>
            <a:r>
              <a:rPr lang="nl-BE" dirty="0" smtClean="0"/>
              <a:t>Gebruikt bij PGP (Pretty Good Privacy) – e-mail</a:t>
            </a:r>
          </a:p>
          <a:p>
            <a:r>
              <a:rPr lang="nl-BE" dirty="0" smtClean="0"/>
              <a:t>Redelijk veilig</a:t>
            </a:r>
          </a:p>
          <a:p>
            <a:r>
              <a:rPr lang="nl-BE" dirty="0" smtClean="0"/>
              <a:t>Decryptie = encryptie, maar nu worden de subsleutels op een andere manier berekend uit de hoofdsleutel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3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IDEA</a:t>
            </a:r>
            <a:endParaRPr lang="en-US" dirty="0"/>
          </a:p>
        </p:txBody>
      </p:sp>
      <p:pic>
        <p:nvPicPr>
          <p:cNvPr id="4" name="Content Placeholder 3" descr="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824132" y="1524000"/>
            <a:ext cx="3319868" cy="4525962"/>
          </a:xfrm>
        </p:spPr>
      </p:pic>
      <p:sp>
        <p:nvSpPr>
          <p:cNvPr id="5" name="TextBox 4"/>
          <p:cNvSpPr txBox="1"/>
          <p:nvPr/>
        </p:nvSpPr>
        <p:spPr>
          <a:xfrm>
            <a:off x="762000" y="1600200"/>
            <a:ext cx="4876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l-BE" dirty="0" smtClean="0"/>
              <a:t> Zoals bij DES: 64bits door 8 iteraties (DES wel 16 iteraties), en een transformatie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Gebruikt XOR, mod2</a:t>
            </a:r>
            <a:r>
              <a:rPr lang="nl-BE" baseline="30000" dirty="0" smtClean="0"/>
              <a:t>16</a:t>
            </a:r>
            <a:r>
              <a:rPr lang="nl-BE" dirty="0" smtClean="0"/>
              <a:t> optelling, mod2</a:t>
            </a:r>
            <a:r>
              <a:rPr lang="nl-BE" baseline="30000" dirty="0" smtClean="0"/>
              <a:t>16</a:t>
            </a:r>
            <a:r>
              <a:rPr lang="nl-BE" dirty="0" smtClean="0"/>
              <a:t>+1vermenigvuldiging (niet weten wat het is)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DES gebruikte alleen XOR, daardoor is IDEA veel beter dan DES (+grotere sleutel)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64 bits worden gesplitst in 4 X 16bits blokken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resultaat van een iteratie en een transformatie is ook 4 X 16bits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Iteratieronde gebruikt 6 subsleutels, transformatieronde slechts 4 subsleutels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Totaal aantal subsleutels: 8 X 6 + 4 = 52 subK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3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IDEA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229666"/>
            <a:ext cx="5138305" cy="5628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4353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019"/>
            <a:ext cx="5029200" cy="6702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164" y="32657"/>
            <a:ext cx="264795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343" y="1706336"/>
            <a:ext cx="3167913" cy="2027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400" y="3810000"/>
            <a:ext cx="2733082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238750"/>
            <a:ext cx="381000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797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Types cijfersystemen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2 hoofdgroepen:</a:t>
            </a:r>
          </a:p>
          <a:p>
            <a:pPr lvl="1"/>
            <a:r>
              <a:rPr lang="nl-BE" dirty="0" smtClean="0">
                <a:solidFill>
                  <a:srgbClr val="0070C0"/>
                </a:solidFill>
              </a:rPr>
              <a:t>Substitutiesystemen</a:t>
            </a:r>
            <a:r>
              <a:rPr lang="nl-BE" dirty="0" smtClean="0"/>
              <a:t>: vervanging van tekens</a:t>
            </a:r>
          </a:p>
          <a:p>
            <a:pPr marL="457200" lvl="1" indent="0">
              <a:buNone/>
            </a:pPr>
            <a:r>
              <a:rPr lang="nl-BE" dirty="0"/>
              <a:t>	</a:t>
            </a:r>
            <a:r>
              <a:rPr lang="nl-BE" dirty="0" smtClean="0"/>
              <a:t>	(</a:t>
            </a:r>
            <a:r>
              <a:rPr lang="nl-BE" i="1" dirty="0" err="1" smtClean="0">
                <a:solidFill>
                  <a:srgbClr val="7030A0"/>
                </a:solidFill>
              </a:rPr>
              <a:t>confusion</a:t>
            </a:r>
            <a:r>
              <a:rPr lang="nl-BE" dirty="0" smtClean="0"/>
              <a:t>)</a:t>
            </a:r>
          </a:p>
          <a:p>
            <a:pPr lvl="2"/>
            <a:r>
              <a:rPr lang="nl-BE" dirty="0" smtClean="0"/>
              <a:t>Mono-alfabetische substitutie (Caesar)</a:t>
            </a:r>
          </a:p>
          <a:p>
            <a:pPr lvl="2"/>
            <a:r>
              <a:rPr lang="nl-BE" dirty="0" smtClean="0"/>
              <a:t>Poly-alfabetische substitutie (Vigenère)</a:t>
            </a:r>
          </a:p>
          <a:p>
            <a:pPr lvl="1"/>
            <a:r>
              <a:rPr lang="nl-BE" dirty="0" smtClean="0">
                <a:solidFill>
                  <a:srgbClr val="0070C0"/>
                </a:solidFill>
              </a:rPr>
              <a:t>Transpositiesystemen</a:t>
            </a:r>
            <a:r>
              <a:rPr lang="nl-BE" dirty="0" smtClean="0"/>
              <a:t>: veranderen van volgorde</a:t>
            </a:r>
          </a:p>
          <a:p>
            <a:pPr marL="457200" lvl="1" indent="0">
              <a:buNone/>
            </a:pPr>
            <a:r>
              <a:rPr lang="nl-BE" dirty="0"/>
              <a:t>	</a:t>
            </a:r>
            <a:r>
              <a:rPr lang="nl-BE" dirty="0" smtClean="0"/>
              <a:t>	(</a:t>
            </a:r>
            <a:r>
              <a:rPr lang="nl-BE" i="1" dirty="0" err="1" smtClean="0">
                <a:solidFill>
                  <a:srgbClr val="7030A0"/>
                </a:solidFill>
              </a:rPr>
              <a:t>diffusion</a:t>
            </a:r>
            <a:r>
              <a:rPr lang="nl-BE" i="1" dirty="0" smtClean="0">
                <a:solidFill>
                  <a:srgbClr val="7030A0"/>
                </a:solidFill>
              </a:rPr>
              <a:t> - </a:t>
            </a:r>
            <a:r>
              <a:rPr lang="nl-BE" i="1" dirty="0" err="1" smtClean="0">
                <a:solidFill>
                  <a:srgbClr val="7030A0"/>
                </a:solidFill>
              </a:rPr>
              <a:t>permutation</a:t>
            </a:r>
            <a:r>
              <a:rPr lang="nl-BE" dirty="0" smtClean="0"/>
              <a:t>)</a:t>
            </a:r>
          </a:p>
          <a:p>
            <a:pPr lvl="1"/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169960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encrypted-tbn0.google.com/images?q=tbn:ANd9GcSj_Ypf8eEZzNu8188PV4bSIfFhsHGkJBnI538D3PN9E0CIjcgAY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971800"/>
            <a:ext cx="2286000" cy="183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Substitutiecijfersystemen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2"/>
            <a:ext cx="8686800" cy="49228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BE" dirty="0" smtClean="0">
                <a:solidFill>
                  <a:srgbClr val="00B050"/>
                </a:solidFill>
              </a:rPr>
              <a:t>Caesar substitutie</a:t>
            </a:r>
          </a:p>
          <a:p>
            <a:r>
              <a:rPr lang="nl-BE" dirty="0" smtClean="0"/>
              <a:t>Alfabet:   ABCDEFGHIJKLMNOPQRSTUVWXYZ</a:t>
            </a:r>
          </a:p>
          <a:p>
            <a:r>
              <a:rPr lang="nl-BE" dirty="0" smtClean="0"/>
              <a:t>Caesar</a:t>
            </a:r>
            <a:r>
              <a:rPr lang="nl-BE" dirty="0" smtClean="0">
                <a:solidFill>
                  <a:srgbClr val="0070C0"/>
                </a:solidFill>
              </a:rPr>
              <a:t>5</a:t>
            </a:r>
            <a:r>
              <a:rPr lang="nl-BE" dirty="0" smtClean="0"/>
              <a:t>: FGHIJKLMNOPQRSTUVWXYZABCDE</a:t>
            </a:r>
          </a:p>
          <a:p>
            <a:r>
              <a:rPr lang="nl-BE" dirty="0" smtClean="0"/>
              <a:t>X:       DITISEENBOODSCHAP</a:t>
            </a:r>
          </a:p>
          <a:p>
            <a:r>
              <a:rPr lang="nl-BE" dirty="0" smtClean="0"/>
              <a:t>Y:        INYNXJJSGTTIXHMFU</a:t>
            </a:r>
          </a:p>
          <a:p>
            <a:endParaRPr lang="nl-BE" dirty="0" smtClean="0"/>
          </a:p>
          <a:p>
            <a:r>
              <a:rPr lang="nl-BE" dirty="0" smtClean="0"/>
              <a:t>Aantal plaatsen te verschuiven </a:t>
            </a:r>
            <a:r>
              <a:rPr lang="nl-BE" dirty="0" smtClean="0">
                <a:solidFill>
                  <a:srgbClr val="0070C0"/>
                </a:solidFill>
              </a:rPr>
              <a:t>= sleutel</a:t>
            </a:r>
          </a:p>
          <a:p>
            <a:r>
              <a:rPr lang="nl-BE" dirty="0" smtClean="0"/>
              <a:t>Brute aanval-gevoelig! #sleutels = 26</a:t>
            </a:r>
          </a:p>
          <a:p>
            <a:pPr lvl="1"/>
            <a:r>
              <a:rPr lang="nl-BE" dirty="0" smtClean="0"/>
              <a:t>Zelfs voor 26! nog gevoelig </a:t>
            </a:r>
          </a:p>
          <a:p>
            <a:pPr lvl="1"/>
            <a:r>
              <a:rPr lang="nl-BE" dirty="0" smtClean="0"/>
              <a:t>Gebruik maken van freq-analyse van de taal</a:t>
            </a:r>
            <a:endParaRPr lang="en-US" dirty="0"/>
          </a:p>
        </p:txBody>
      </p:sp>
      <p:cxnSp>
        <p:nvCxnSpPr>
          <p:cNvPr id="6" name="Rechte verbindingslijn met pijl 5"/>
          <p:cNvCxnSpPr/>
          <p:nvPr/>
        </p:nvCxnSpPr>
        <p:spPr>
          <a:xfrm flipV="1">
            <a:off x="5029200" y="4191000"/>
            <a:ext cx="1828800" cy="1828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40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Vigenère cijfersysteem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 smtClean="0">
                <a:solidFill>
                  <a:srgbClr val="00B050"/>
                </a:solidFill>
              </a:rPr>
              <a:t>Vigenère</a:t>
            </a:r>
            <a:r>
              <a:rPr lang="nl-BE" dirty="0" smtClean="0"/>
              <a:t> tableau (poly-alfabetisch)</a:t>
            </a:r>
          </a:p>
          <a:p>
            <a:r>
              <a:rPr lang="nl-BE" dirty="0" smtClean="0"/>
              <a:t>Met </a:t>
            </a:r>
            <a:r>
              <a:rPr lang="nl-BE" dirty="0" smtClean="0">
                <a:solidFill>
                  <a:srgbClr val="0070C0"/>
                </a:solidFill>
              </a:rPr>
              <a:t>sleutelwoord (</a:t>
            </a:r>
            <a:r>
              <a:rPr lang="nl-BE" dirty="0" err="1" smtClean="0">
                <a:solidFill>
                  <a:srgbClr val="0070C0"/>
                </a:solidFill>
              </a:rPr>
              <a:t>key</a:t>
            </a:r>
            <a:r>
              <a:rPr lang="nl-BE" dirty="0" smtClean="0">
                <a:solidFill>
                  <a:srgbClr val="0070C0"/>
                </a:solidFill>
              </a:rPr>
              <a:t>)! </a:t>
            </a:r>
            <a:r>
              <a:rPr lang="nl-BE" dirty="0" smtClean="0"/>
              <a:t>Hier gebruiken we crypto als </a:t>
            </a:r>
            <a:r>
              <a:rPr lang="nl-BE" dirty="0" err="1" smtClean="0"/>
              <a:t>key</a:t>
            </a:r>
            <a:endParaRPr lang="nl-BE" dirty="0" smtClean="0"/>
          </a:p>
          <a:p>
            <a:r>
              <a:rPr lang="nl-BE" dirty="0" smtClean="0"/>
              <a:t>X: DIT IS EEN </a:t>
            </a:r>
          </a:p>
          <a:p>
            <a:r>
              <a:rPr lang="nl-BE" dirty="0" smtClean="0"/>
              <a:t>K: CRY CR CRY</a:t>
            </a:r>
          </a:p>
          <a:p>
            <a:r>
              <a:rPr lang="nl-BE" dirty="0" smtClean="0"/>
              <a:t>Y:  FZR KJ GVL</a:t>
            </a:r>
            <a:endParaRPr lang="en-US" dirty="0"/>
          </a:p>
        </p:txBody>
      </p:sp>
      <p:pic>
        <p:nvPicPr>
          <p:cNvPr id="4" name="Picture 3" descr="Vigenere-Highligh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2690518"/>
            <a:ext cx="4572000" cy="4167482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609600" y="5029200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1. Je neemt letter D, de sleutel is crypto dus vergelijk je in de tabel de D met C voor de 1</a:t>
            </a:r>
            <a:r>
              <a:rPr lang="nl-BE" baseline="30000" dirty="0" smtClean="0"/>
              <a:t>e</a:t>
            </a:r>
            <a:r>
              <a:rPr lang="nl-BE" dirty="0" smtClean="0"/>
              <a:t> letter.</a:t>
            </a:r>
            <a:br>
              <a:rPr lang="nl-BE" dirty="0" smtClean="0"/>
            </a:br>
            <a:r>
              <a:rPr lang="nl-BE" dirty="0" smtClean="0"/>
              <a:t>2. In rij C kijk je welke letter overeenkomt met kolom D van de </a:t>
            </a:r>
            <a:r>
              <a:rPr lang="nl-BE" smtClean="0"/>
              <a:t>1</a:t>
            </a:r>
            <a:r>
              <a:rPr lang="nl-BE" baseline="30000" smtClean="0"/>
              <a:t>e</a:t>
            </a:r>
            <a:r>
              <a:rPr lang="nl-BE" smtClean="0"/>
              <a:t> rij.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721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Transpositiecijfersystemen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l-BE" dirty="0" smtClean="0"/>
              <a:t>Veranderd volgorde tekens</a:t>
            </a:r>
          </a:p>
          <a:p>
            <a:r>
              <a:rPr lang="nl-BE" dirty="0" smtClean="0"/>
              <a:t>X: EEN VOORBEELD VAN </a:t>
            </a:r>
            <a:r>
              <a:rPr lang="nl-BE" dirty="0" smtClean="0">
                <a:solidFill>
                  <a:srgbClr val="00B050"/>
                </a:solidFill>
              </a:rPr>
              <a:t>KOLOMTRANSPOSITIE</a:t>
            </a:r>
          </a:p>
          <a:p>
            <a:r>
              <a:rPr lang="nl-BE" dirty="0" smtClean="0"/>
              <a:t>K:             BLOK (=</a:t>
            </a:r>
            <a:r>
              <a:rPr lang="nl-BE" dirty="0" smtClean="0">
                <a:solidFill>
                  <a:srgbClr val="0070C0"/>
                </a:solidFill>
              </a:rPr>
              <a:t>sleutel</a:t>
            </a:r>
            <a:r>
              <a:rPr lang="nl-BE" dirty="0" smtClean="0"/>
              <a:t>)</a:t>
            </a:r>
          </a:p>
          <a:p>
            <a:r>
              <a:rPr lang="nl-BE" dirty="0" smtClean="0"/>
              <a:t>Volgorde: 1342 (B komt 1</a:t>
            </a:r>
            <a:r>
              <a:rPr lang="nl-BE" baseline="30000" dirty="0" smtClean="0"/>
              <a:t>ste</a:t>
            </a:r>
            <a:r>
              <a:rPr lang="nl-BE" dirty="0" smtClean="0"/>
              <a:t> in alfabet, dan de K, dan…)</a:t>
            </a:r>
          </a:p>
          <a:p>
            <a:r>
              <a:rPr lang="nl-BE" dirty="0" smtClean="0"/>
              <a:t>X:              </a:t>
            </a:r>
            <a:r>
              <a:rPr lang="nl-BE" dirty="0" smtClean="0">
                <a:solidFill>
                  <a:srgbClr val="00B050"/>
                </a:solidFill>
              </a:rPr>
              <a:t>E</a:t>
            </a:r>
            <a:r>
              <a:rPr lang="nl-BE" dirty="0" smtClean="0">
                <a:solidFill>
                  <a:srgbClr val="7030A0"/>
                </a:solidFill>
              </a:rPr>
              <a:t>E</a:t>
            </a:r>
            <a:r>
              <a:rPr lang="nl-BE" dirty="0" smtClean="0"/>
              <a:t>NV</a:t>
            </a:r>
          </a:p>
          <a:p>
            <a:pPr>
              <a:buNone/>
            </a:pPr>
            <a:r>
              <a:rPr lang="nl-BE" dirty="0" smtClean="0"/>
              <a:t>		         </a:t>
            </a:r>
            <a:r>
              <a:rPr lang="nl-BE" dirty="0" smtClean="0">
                <a:solidFill>
                  <a:srgbClr val="00B050"/>
                </a:solidFill>
              </a:rPr>
              <a:t>O</a:t>
            </a:r>
            <a:r>
              <a:rPr lang="nl-BE" dirty="0" smtClean="0">
                <a:solidFill>
                  <a:srgbClr val="7030A0"/>
                </a:solidFill>
              </a:rPr>
              <a:t>O</a:t>
            </a:r>
            <a:r>
              <a:rPr lang="nl-BE" dirty="0" smtClean="0"/>
              <a:t>RB</a:t>
            </a:r>
          </a:p>
          <a:p>
            <a:pPr>
              <a:buNone/>
            </a:pPr>
            <a:r>
              <a:rPr lang="nl-BE" dirty="0" smtClean="0"/>
              <a:t>                       </a:t>
            </a:r>
            <a:r>
              <a:rPr lang="nl-BE" dirty="0" smtClean="0">
                <a:solidFill>
                  <a:srgbClr val="00B050"/>
                </a:solidFill>
              </a:rPr>
              <a:t>E</a:t>
            </a:r>
            <a:r>
              <a:rPr lang="nl-BE" dirty="0" smtClean="0">
                <a:solidFill>
                  <a:srgbClr val="7030A0"/>
                </a:solidFill>
              </a:rPr>
              <a:t>E</a:t>
            </a:r>
            <a:r>
              <a:rPr lang="nl-BE" dirty="0" smtClean="0"/>
              <a:t>LD</a:t>
            </a:r>
          </a:p>
          <a:p>
            <a:pPr>
              <a:buNone/>
            </a:pPr>
            <a:r>
              <a:rPr lang="nl-BE" dirty="0" smtClean="0"/>
              <a:t>		         </a:t>
            </a:r>
            <a:r>
              <a:rPr lang="nl-BE" dirty="0" smtClean="0">
                <a:solidFill>
                  <a:srgbClr val="00B050"/>
                </a:solidFill>
              </a:rPr>
              <a:t>V</a:t>
            </a:r>
            <a:r>
              <a:rPr lang="nl-BE" dirty="0" smtClean="0">
                <a:solidFill>
                  <a:srgbClr val="7030A0"/>
                </a:solidFill>
              </a:rPr>
              <a:t>A</a:t>
            </a:r>
            <a:r>
              <a:rPr lang="nl-BE" dirty="0" smtClean="0"/>
              <a:t>NK</a:t>
            </a:r>
          </a:p>
          <a:p>
            <a:pPr>
              <a:buNone/>
            </a:pPr>
            <a:r>
              <a:rPr lang="nl-BE" dirty="0" smtClean="0"/>
              <a:t>                       </a:t>
            </a:r>
            <a:r>
              <a:rPr lang="nl-BE" dirty="0" smtClean="0">
                <a:solidFill>
                  <a:srgbClr val="00B050"/>
                </a:solidFill>
              </a:rPr>
              <a:t>O</a:t>
            </a:r>
            <a:r>
              <a:rPr lang="nl-BE" dirty="0" smtClean="0">
                <a:solidFill>
                  <a:srgbClr val="7030A0"/>
                </a:solidFill>
              </a:rPr>
              <a:t>L</a:t>
            </a:r>
            <a:r>
              <a:rPr lang="nl-BE" dirty="0" smtClean="0"/>
              <a:t>OM</a:t>
            </a:r>
          </a:p>
          <a:p>
            <a:pPr>
              <a:buNone/>
            </a:pPr>
            <a:r>
              <a:rPr lang="nl-BE" dirty="0" smtClean="0"/>
              <a:t>                       </a:t>
            </a:r>
            <a:r>
              <a:rPr lang="nl-BE" dirty="0" smtClean="0">
                <a:solidFill>
                  <a:srgbClr val="00B050"/>
                </a:solidFill>
              </a:rPr>
              <a:t>T</a:t>
            </a:r>
            <a:r>
              <a:rPr lang="nl-BE" dirty="0" smtClean="0">
                <a:solidFill>
                  <a:srgbClr val="7030A0"/>
                </a:solidFill>
              </a:rPr>
              <a:t>R</a:t>
            </a:r>
            <a:r>
              <a:rPr lang="nl-BE" dirty="0" smtClean="0"/>
              <a:t>AN</a:t>
            </a:r>
          </a:p>
          <a:p>
            <a:pPr>
              <a:buNone/>
            </a:pPr>
            <a:r>
              <a:rPr lang="nl-BE" dirty="0" smtClean="0"/>
              <a:t>                       </a:t>
            </a:r>
            <a:r>
              <a:rPr lang="nl-BE" dirty="0" smtClean="0">
                <a:solidFill>
                  <a:srgbClr val="00B050"/>
                </a:solidFill>
              </a:rPr>
              <a:t>S</a:t>
            </a:r>
            <a:r>
              <a:rPr lang="nl-BE" dirty="0" smtClean="0">
                <a:solidFill>
                  <a:srgbClr val="7030A0"/>
                </a:solidFill>
              </a:rPr>
              <a:t>P</a:t>
            </a:r>
            <a:r>
              <a:rPr lang="nl-BE" dirty="0" smtClean="0"/>
              <a:t>OS</a:t>
            </a:r>
          </a:p>
          <a:p>
            <a:pPr>
              <a:buNone/>
            </a:pPr>
            <a:r>
              <a:rPr lang="nl-BE" dirty="0" smtClean="0"/>
              <a:t>                       </a:t>
            </a:r>
            <a:r>
              <a:rPr lang="nl-BE" dirty="0" smtClean="0">
                <a:solidFill>
                  <a:srgbClr val="00B050"/>
                </a:solidFill>
              </a:rPr>
              <a:t>I</a:t>
            </a:r>
            <a:r>
              <a:rPr lang="nl-BE" dirty="0" smtClean="0">
                <a:solidFill>
                  <a:srgbClr val="7030A0"/>
                </a:solidFill>
              </a:rPr>
              <a:t>T</a:t>
            </a:r>
            <a:r>
              <a:rPr lang="nl-BE" dirty="0" smtClean="0"/>
              <a:t>IE</a:t>
            </a:r>
          </a:p>
          <a:p>
            <a:r>
              <a:rPr lang="nl-BE" dirty="0" smtClean="0"/>
              <a:t>Y: </a:t>
            </a:r>
            <a:r>
              <a:rPr lang="nl-BE" dirty="0" smtClean="0">
                <a:solidFill>
                  <a:srgbClr val="00B050"/>
                </a:solidFill>
              </a:rPr>
              <a:t>EOEV OTSI </a:t>
            </a:r>
            <a:r>
              <a:rPr lang="nl-BE" dirty="0" smtClean="0"/>
              <a:t>VBDK MNSE </a:t>
            </a:r>
            <a:r>
              <a:rPr lang="nl-BE" dirty="0" smtClean="0">
                <a:solidFill>
                  <a:srgbClr val="7030A0"/>
                </a:solidFill>
              </a:rPr>
              <a:t>EOEA LRPT </a:t>
            </a:r>
            <a:r>
              <a:rPr lang="nl-BE" dirty="0" smtClean="0"/>
              <a:t>NRLN OAOI</a:t>
            </a:r>
            <a:endParaRPr lang="en-US" dirty="0"/>
          </a:p>
        </p:txBody>
      </p:sp>
      <p:cxnSp>
        <p:nvCxnSpPr>
          <p:cNvPr id="5" name="Rechte verbindingslijn met pijl 4"/>
          <p:cNvCxnSpPr/>
          <p:nvPr/>
        </p:nvCxnSpPr>
        <p:spPr>
          <a:xfrm>
            <a:off x="1981200" y="2971800"/>
            <a:ext cx="0" cy="2514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35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Transpositiecijfersystemen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Sparta : </a:t>
            </a:r>
            <a:r>
              <a:rPr lang="nl-BE" dirty="0" smtClean="0">
                <a:solidFill>
                  <a:srgbClr val="0070C0"/>
                </a:solidFill>
              </a:rPr>
              <a:t>scytale</a:t>
            </a:r>
          </a:p>
          <a:p>
            <a:r>
              <a:rPr lang="nl-BE" dirty="0" smtClean="0"/>
              <a:t>Alleen met de juiste diameter van cilinder is het leesbaar!</a:t>
            </a:r>
            <a:endParaRPr lang="en-US" dirty="0"/>
          </a:p>
        </p:txBody>
      </p:sp>
      <p:pic>
        <p:nvPicPr>
          <p:cNvPr id="4" name="Picture 3" descr="9ad4ad182e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3657600"/>
            <a:ext cx="3169920" cy="1981200"/>
          </a:xfrm>
          <a:prstGeom prst="rect">
            <a:avLst/>
          </a:prstGeom>
        </p:spPr>
      </p:pic>
      <p:pic>
        <p:nvPicPr>
          <p:cNvPr id="5" name="Picture 4" descr="spartan-4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0" y="3429000"/>
            <a:ext cx="2057400" cy="2052257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670" y="5181600"/>
            <a:ext cx="24765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455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</a:t>
            </a:r>
            <a:r>
              <a:rPr lang="nl-BE" dirty="0" smtClean="0"/>
              <a:t>nigma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Duitsers tijdens WO II</a:t>
            </a:r>
          </a:p>
          <a:p>
            <a:r>
              <a:rPr lang="nl-BE" dirty="0" smtClean="0"/>
              <a:t>3 rotors met 26 tekens (alfabet)</a:t>
            </a:r>
          </a:p>
          <a:p>
            <a:r>
              <a:rPr lang="nl-BE" dirty="0" smtClean="0"/>
              <a:t>Initiële stand moet gekend zijn</a:t>
            </a:r>
          </a:p>
          <a:p>
            <a:r>
              <a:rPr lang="nl-BE" dirty="0" smtClean="0"/>
              <a:t>Caesar met een twist</a:t>
            </a:r>
            <a:endParaRPr lang="en-US" dirty="0"/>
          </a:p>
        </p:txBody>
      </p:sp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00" y="4055132"/>
            <a:ext cx="4724400" cy="280286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4114800"/>
            <a:ext cx="192405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295400"/>
            <a:ext cx="2479825" cy="222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017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>
                <a:solidFill>
                  <a:srgbClr val="0070C0"/>
                </a:solidFill>
              </a:rPr>
              <a:t>Secret</a:t>
            </a:r>
            <a:r>
              <a:rPr lang="nl-BE" dirty="0" smtClean="0">
                <a:solidFill>
                  <a:srgbClr val="0070C0"/>
                </a:solidFill>
              </a:rPr>
              <a:t> </a:t>
            </a:r>
            <a:r>
              <a:rPr lang="nl-BE" dirty="0" err="1" smtClean="0">
                <a:solidFill>
                  <a:srgbClr val="0070C0"/>
                </a:solidFill>
              </a:rPr>
              <a:t>Key</a:t>
            </a:r>
            <a:r>
              <a:rPr lang="nl-BE" dirty="0" smtClean="0">
                <a:solidFill>
                  <a:srgbClr val="0070C0"/>
                </a:solidFill>
              </a:rPr>
              <a:t> </a:t>
            </a:r>
            <a:r>
              <a:rPr lang="nl-BE" dirty="0" smtClean="0"/>
              <a:t>Cryptografie</a:t>
            </a:r>
            <a:br>
              <a:rPr lang="nl-BE" dirty="0" smtClean="0"/>
            </a:br>
            <a:r>
              <a:rPr lang="nl-BE" dirty="0" smtClean="0"/>
              <a:t>(Symmetrische Cryptografie)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Cryptografie</a:t>
            </a:r>
            <a:endParaRPr lang="en-US" dirty="0"/>
          </a:p>
        </p:txBody>
      </p:sp>
      <p:pic>
        <p:nvPicPr>
          <p:cNvPr id="4" name="Picture 2" descr="E:\Dropbox\PXL-IT Team\stijlgidsen\PXL\sjablonen\logo_pxl_i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54092"/>
            <a:ext cx="1474470" cy="92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fc05.deviantart.net/fs43/f/2009/082/8/2/Secret_Key_Logo_by_kiran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7" y="4729162"/>
            <a:ext cx="3414713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33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>
                <a:solidFill>
                  <a:srgbClr val="0070C0"/>
                </a:solidFill>
              </a:rPr>
              <a:t>Symmetric key cryptografie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2"/>
            <a:ext cx="8686800" cy="4846638"/>
          </a:xfrm>
        </p:spPr>
        <p:txBody>
          <a:bodyPr>
            <a:normAutofit fontScale="92500" lnSpcReduction="10000"/>
          </a:bodyPr>
          <a:lstStyle/>
          <a:p>
            <a:r>
              <a:rPr lang="nl-BE" dirty="0" smtClean="0"/>
              <a:t>Data Encryption Standard (</a:t>
            </a:r>
            <a:r>
              <a:rPr lang="nl-BE" dirty="0" smtClean="0">
                <a:solidFill>
                  <a:srgbClr val="00B050"/>
                </a:solidFill>
              </a:rPr>
              <a:t>DES</a:t>
            </a:r>
            <a:r>
              <a:rPr lang="nl-BE" dirty="0" smtClean="0"/>
              <a:t>)</a:t>
            </a:r>
          </a:p>
          <a:p>
            <a:r>
              <a:rPr lang="nl-BE" dirty="0" smtClean="0">
                <a:solidFill>
                  <a:srgbClr val="00B050"/>
                </a:solidFill>
              </a:rPr>
              <a:t>3DES</a:t>
            </a:r>
          </a:p>
          <a:p>
            <a:r>
              <a:rPr lang="nl-BE" dirty="0" smtClean="0"/>
              <a:t>Advanced Encryption Standard (</a:t>
            </a:r>
            <a:r>
              <a:rPr lang="nl-BE" dirty="0" smtClean="0">
                <a:solidFill>
                  <a:srgbClr val="00B050"/>
                </a:solidFill>
              </a:rPr>
              <a:t>AES</a:t>
            </a:r>
            <a:r>
              <a:rPr lang="nl-BE" dirty="0" smtClean="0"/>
              <a:t>)</a:t>
            </a:r>
          </a:p>
          <a:p>
            <a:r>
              <a:rPr lang="nl-BE" dirty="0" smtClean="0"/>
              <a:t>International Data Encryption Algorithm (</a:t>
            </a:r>
            <a:r>
              <a:rPr lang="nl-BE" dirty="0" smtClean="0">
                <a:solidFill>
                  <a:srgbClr val="00B050"/>
                </a:solidFill>
              </a:rPr>
              <a:t>IDEA</a:t>
            </a:r>
            <a:r>
              <a:rPr lang="nl-BE" dirty="0" smtClean="0"/>
              <a:t>)</a:t>
            </a:r>
          </a:p>
          <a:p>
            <a:endParaRPr lang="nl-BE" dirty="0" smtClean="0"/>
          </a:p>
          <a:p>
            <a:r>
              <a:rPr lang="nl-BE" dirty="0" smtClean="0"/>
              <a:t>Dezelfde geheime sleutel, algorithme is publiek</a:t>
            </a:r>
          </a:p>
          <a:p>
            <a:r>
              <a:rPr lang="nl-BE" b="1" u="sng" dirty="0" smtClean="0">
                <a:solidFill>
                  <a:srgbClr val="00B050"/>
                </a:solidFill>
              </a:rPr>
              <a:t>Snel </a:t>
            </a:r>
            <a:r>
              <a:rPr lang="nl-BE" sz="2200" b="1" u="sng" dirty="0" smtClean="0">
                <a:solidFill>
                  <a:srgbClr val="00B050"/>
                </a:solidFill>
              </a:rPr>
              <a:t>(belangrijkste eigenschap)</a:t>
            </a:r>
          </a:p>
          <a:p>
            <a:r>
              <a:rPr lang="nl-BE" dirty="0" smtClean="0"/>
              <a:t>Geheimhouding sleutel moet door beide partijen gebeuren, dus </a:t>
            </a:r>
            <a:r>
              <a:rPr lang="nl-BE" dirty="0" smtClean="0">
                <a:solidFill>
                  <a:srgbClr val="0070C0"/>
                </a:solidFill>
              </a:rPr>
              <a:t>geen authenticatie en onweerlegbaarheid mogelijk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6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I</a:t>
            </a:r>
            <a:r>
              <a:rPr lang="nl-BE" dirty="0" smtClean="0">
                <a:solidFill>
                  <a:srgbClr val="0070C0"/>
                </a:solidFill>
              </a:rPr>
              <a:t>nformatie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5105400"/>
          </a:xfrm>
        </p:spPr>
        <p:txBody>
          <a:bodyPr>
            <a:normAutofit fontScale="70000" lnSpcReduction="20000"/>
          </a:bodyPr>
          <a:lstStyle/>
          <a:p>
            <a:r>
              <a:rPr lang="nl-BE" dirty="0" smtClean="0"/>
              <a:t>Basic Security (6stp) 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 smtClean="0"/>
              <a:t>	= ‘</a:t>
            </a:r>
            <a:r>
              <a:rPr lang="nl-BE" dirty="0" smtClean="0">
                <a:solidFill>
                  <a:srgbClr val="FF0000"/>
                </a:solidFill>
              </a:rPr>
              <a:t>SQL Adv</a:t>
            </a:r>
            <a:r>
              <a:rPr lang="nl-BE" dirty="0" smtClean="0"/>
              <a:t>’ (3stp) + ‘</a:t>
            </a:r>
            <a:r>
              <a:rPr lang="nl-BE" dirty="0" smtClean="0">
                <a:solidFill>
                  <a:srgbClr val="00B050"/>
                </a:solidFill>
              </a:rPr>
              <a:t>Basic Security</a:t>
            </a:r>
            <a:r>
              <a:rPr lang="nl-BE" dirty="0" smtClean="0"/>
              <a:t>’ (3stp)</a:t>
            </a:r>
          </a:p>
          <a:p>
            <a:r>
              <a:rPr lang="nl-BE" b="1" dirty="0" smtClean="0">
                <a:solidFill>
                  <a:srgbClr val="00B050"/>
                </a:solidFill>
              </a:rPr>
              <a:t>Basic Security </a:t>
            </a:r>
            <a:r>
              <a:rPr lang="nl-BE" dirty="0" smtClean="0"/>
              <a:t>(3stp):</a:t>
            </a:r>
          </a:p>
          <a:p>
            <a:pPr lvl="1"/>
            <a:r>
              <a:rPr lang="nl-BE" dirty="0" smtClean="0"/>
              <a:t>14 weken / 2u per week</a:t>
            </a:r>
          </a:p>
          <a:p>
            <a:pPr lvl="1"/>
            <a:r>
              <a:rPr lang="nl-BE" dirty="0" smtClean="0"/>
              <a:t>1u concepten + 1u groeps</a:t>
            </a:r>
            <a:r>
              <a:rPr lang="nl-BE" dirty="0"/>
              <a:t>-</a:t>
            </a:r>
            <a:r>
              <a:rPr lang="nl-BE" dirty="0" smtClean="0"/>
              <a:t>PE</a:t>
            </a:r>
          </a:p>
          <a:p>
            <a:r>
              <a:rPr lang="nl-BE" dirty="0" smtClean="0"/>
              <a:t>Cursusmateriaal: slides, BB, </a:t>
            </a:r>
            <a:r>
              <a:rPr lang="nl-BE" dirty="0" err="1" smtClean="0"/>
              <a:t>Vimeo</a:t>
            </a:r>
            <a:endParaRPr lang="nl-BE" dirty="0" smtClean="0"/>
          </a:p>
          <a:p>
            <a:r>
              <a:rPr lang="nl-BE" dirty="0" smtClean="0"/>
              <a:t>Overzicht inhoud: </a:t>
            </a:r>
          </a:p>
          <a:p>
            <a:pPr lvl="1"/>
            <a:r>
              <a:rPr lang="nl-BE" dirty="0" smtClean="0">
                <a:solidFill>
                  <a:srgbClr val="7030A0"/>
                </a:solidFill>
              </a:rPr>
              <a:t>Cryptografie</a:t>
            </a:r>
            <a:r>
              <a:rPr lang="nl-BE" dirty="0" smtClean="0"/>
              <a:t>: </a:t>
            </a:r>
          </a:p>
          <a:p>
            <a:pPr lvl="2"/>
            <a:r>
              <a:rPr lang="nl-BE" dirty="0" smtClean="0"/>
              <a:t>Doel: </a:t>
            </a:r>
            <a:r>
              <a:rPr lang="nl-BE" i="1" dirty="0" smtClean="0"/>
              <a:t>Hoe veilig te communiceren op het Internet?</a:t>
            </a:r>
          </a:p>
          <a:p>
            <a:pPr lvl="1"/>
            <a:r>
              <a:rPr lang="nl-BE" dirty="0" smtClean="0">
                <a:solidFill>
                  <a:srgbClr val="7030A0"/>
                </a:solidFill>
              </a:rPr>
              <a:t>Systeembeveiliging</a:t>
            </a:r>
          </a:p>
          <a:p>
            <a:pPr lvl="2"/>
            <a:r>
              <a:rPr lang="nl-BE" dirty="0" smtClean="0"/>
              <a:t>Doel: </a:t>
            </a:r>
            <a:r>
              <a:rPr lang="nl-BE" i="1" dirty="0" smtClean="0"/>
              <a:t>basisconcepten rond security beheersen</a:t>
            </a:r>
          </a:p>
          <a:p>
            <a:r>
              <a:rPr lang="nl-BE" dirty="0" smtClean="0"/>
              <a:t>Evaluatie:</a:t>
            </a:r>
          </a:p>
          <a:p>
            <a:pPr lvl="1"/>
            <a:r>
              <a:rPr lang="nl-BE" dirty="0" smtClean="0"/>
              <a:t>Examen (</a:t>
            </a:r>
            <a:r>
              <a:rPr lang="nl-BE" dirty="0" smtClean="0">
                <a:solidFill>
                  <a:srgbClr val="FF0000"/>
                </a:solidFill>
              </a:rPr>
              <a:t>60%</a:t>
            </a:r>
            <a:r>
              <a:rPr lang="nl-BE" dirty="0" smtClean="0"/>
              <a:t>): schriftelijk gesloten boek</a:t>
            </a:r>
          </a:p>
          <a:p>
            <a:pPr lvl="1"/>
            <a:r>
              <a:rPr lang="nl-BE" dirty="0" smtClean="0"/>
              <a:t>PE: Groeps-opdracht (</a:t>
            </a:r>
            <a:r>
              <a:rPr lang="nl-BE" dirty="0" smtClean="0">
                <a:solidFill>
                  <a:srgbClr val="FF0000"/>
                </a:solidFill>
              </a:rPr>
              <a:t>40%</a:t>
            </a:r>
            <a:r>
              <a:rPr lang="nl-BE" dirty="0" smtClean="0"/>
              <a:t>)</a:t>
            </a:r>
          </a:p>
          <a:p>
            <a:pPr lvl="1">
              <a:buNone/>
            </a:pPr>
            <a:r>
              <a:rPr lang="nl-BE" dirty="0" smtClean="0">
                <a:sym typeface="Wingdings" pitchFamily="2" charset="2"/>
              </a:rPr>
              <a:t>	 </a:t>
            </a:r>
            <a:r>
              <a:rPr lang="nl-BE" dirty="0" smtClean="0">
                <a:solidFill>
                  <a:srgbClr val="0070C0"/>
                </a:solidFill>
                <a:sym typeface="Wingdings" pitchFamily="2" charset="2"/>
              </a:rPr>
              <a:t>resultaat wordt meegenomen naar 2</a:t>
            </a:r>
            <a:r>
              <a:rPr lang="nl-BE" baseline="30000" dirty="0" smtClean="0">
                <a:solidFill>
                  <a:srgbClr val="0070C0"/>
                </a:solidFill>
                <a:sym typeface="Wingdings" pitchFamily="2" charset="2"/>
              </a:rPr>
              <a:t>de</a:t>
            </a:r>
            <a:r>
              <a:rPr lang="nl-BE" dirty="0" smtClean="0">
                <a:solidFill>
                  <a:srgbClr val="0070C0"/>
                </a:solidFill>
                <a:sym typeface="Wingdings" pitchFamily="2" charset="2"/>
              </a:rPr>
              <a:t> zit </a:t>
            </a:r>
            <a:endParaRPr lang="nl-BE" dirty="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smtClean="0"/>
              <a:t>Oud : 1977 standaard in USA</a:t>
            </a:r>
          </a:p>
          <a:p>
            <a:r>
              <a:rPr lang="nl-BE" dirty="0" smtClean="0"/>
              <a:t>Tekst wordt omgezet in </a:t>
            </a:r>
            <a:r>
              <a:rPr lang="nl-BE" u="sng" dirty="0" smtClean="0">
                <a:solidFill>
                  <a:srgbClr val="0070C0"/>
                </a:solidFill>
              </a:rPr>
              <a:t>binaire waarde </a:t>
            </a:r>
            <a:r>
              <a:rPr lang="nl-BE" dirty="0" smtClean="0"/>
              <a:t>(0,1)</a:t>
            </a:r>
          </a:p>
          <a:p>
            <a:r>
              <a:rPr lang="nl-BE" dirty="0" smtClean="0"/>
              <a:t>Symmetrisch: </a:t>
            </a:r>
          </a:p>
          <a:p>
            <a:pPr lvl="1"/>
            <a:r>
              <a:rPr lang="nl-BE" dirty="0" smtClean="0"/>
              <a:t>encryptie en decryptie met zelfde sleutel</a:t>
            </a:r>
          </a:p>
          <a:p>
            <a:r>
              <a:rPr lang="nl-BE" dirty="0" smtClean="0"/>
              <a:t>Tekst wordt gesplitst in </a:t>
            </a:r>
            <a:r>
              <a:rPr lang="nl-BE" dirty="0" smtClean="0">
                <a:solidFill>
                  <a:srgbClr val="0070C0"/>
                </a:solidFill>
              </a:rPr>
              <a:t>blokken van 64bits</a:t>
            </a:r>
          </a:p>
          <a:p>
            <a:r>
              <a:rPr lang="nl-BE" dirty="0" smtClean="0"/>
              <a:t>Sleutel is </a:t>
            </a:r>
            <a:r>
              <a:rPr lang="nl-BE" dirty="0" smtClean="0">
                <a:solidFill>
                  <a:srgbClr val="0070C0"/>
                </a:solidFill>
              </a:rPr>
              <a:t>64bits</a:t>
            </a:r>
            <a:r>
              <a:rPr lang="nl-BE" dirty="0" smtClean="0"/>
              <a:t>, met 8 controlebits, dus eigenlijk is K: </a:t>
            </a:r>
            <a:r>
              <a:rPr lang="nl-BE" dirty="0" smtClean="0">
                <a:solidFill>
                  <a:srgbClr val="0070C0"/>
                </a:solidFill>
              </a:rPr>
              <a:t>56bits</a:t>
            </a:r>
          </a:p>
          <a:p>
            <a:r>
              <a:rPr lang="nl-BE" dirty="0" smtClean="0"/>
              <a:t>Decryptie = encryptie alleen wordt de volgorde van bewerkingen omgedraaid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2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 smtClean="0"/>
              <a:t>64 bit invoer wordt gesplitst in 2 X 32bits door een initiële permutatie (IP)</a:t>
            </a:r>
          </a:p>
          <a:p>
            <a:r>
              <a:rPr lang="nl-BE" dirty="0" smtClean="0"/>
              <a:t>Geeft een linker blok van 32bits, en een rechterblok van 32bits</a:t>
            </a:r>
          </a:p>
          <a:p>
            <a:r>
              <a:rPr lang="nl-BE" dirty="0" smtClean="0"/>
              <a:t>IP = permutatie (=transpositie) met permutatie matrix</a:t>
            </a:r>
          </a:p>
          <a:p>
            <a:pPr lvl="2">
              <a:buNone/>
            </a:pPr>
            <a:r>
              <a:rPr lang="nl-BE" dirty="0" smtClean="0"/>
              <a:t>58 50 42 34 26 18 10 2</a:t>
            </a:r>
          </a:p>
          <a:p>
            <a:pPr lvl="2">
              <a:buNone/>
            </a:pPr>
            <a:r>
              <a:rPr lang="nl-BE" dirty="0" smtClean="0"/>
              <a:t>60 52 44 36 28 20 12 4</a:t>
            </a:r>
          </a:p>
          <a:p>
            <a:pPr lvl="2">
              <a:buNone/>
            </a:pPr>
            <a:r>
              <a:rPr lang="nl-BE" dirty="0" smtClean="0"/>
              <a:t>62 54 46 38 30 22 14 6</a:t>
            </a:r>
          </a:p>
          <a:p>
            <a:pPr lvl="2">
              <a:buNone/>
            </a:pPr>
            <a:r>
              <a:rPr lang="nl-BE" dirty="0" smtClean="0"/>
              <a:t>64 56 48 40 32 24 16 8</a:t>
            </a:r>
          </a:p>
          <a:p>
            <a:pPr lvl="2">
              <a:buNone/>
            </a:pPr>
            <a:r>
              <a:rPr lang="nl-BE" dirty="0" smtClean="0"/>
              <a:t>57 49 41 33 25 17   9 1</a:t>
            </a:r>
          </a:p>
          <a:p>
            <a:pPr lvl="2">
              <a:buNone/>
            </a:pPr>
            <a:r>
              <a:rPr lang="nl-BE" dirty="0" smtClean="0"/>
              <a:t>59 51 43 35 27 19 11 3</a:t>
            </a:r>
          </a:p>
          <a:p>
            <a:pPr lvl="2">
              <a:buNone/>
            </a:pPr>
            <a:r>
              <a:rPr lang="nl-BE" dirty="0" smtClean="0"/>
              <a:t>61 53 45 37 29 21 13 5</a:t>
            </a:r>
          </a:p>
          <a:p>
            <a:pPr lvl="2">
              <a:buNone/>
            </a:pPr>
            <a:r>
              <a:rPr lang="nl-BE" dirty="0" smtClean="0"/>
              <a:t>63 55 47 39 31 23 15 7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rot="10800000">
            <a:off x="1219200" y="4648200"/>
            <a:ext cx="2743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05400" y="3657600"/>
            <a:ext cx="358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Even posities van boven = L</a:t>
            </a:r>
          </a:p>
          <a:p>
            <a:endParaRPr lang="nl-BE" dirty="0" smtClean="0"/>
          </a:p>
          <a:p>
            <a:endParaRPr lang="nl-BE" dirty="0" smtClean="0"/>
          </a:p>
          <a:p>
            <a:endParaRPr lang="nl-BE" dirty="0" smtClean="0"/>
          </a:p>
          <a:p>
            <a:r>
              <a:rPr lang="nl-BE" dirty="0" smtClean="0"/>
              <a:t>Oneven posities van onder =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94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 smtClean="0"/>
              <a:t>                  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1676400"/>
            <a:ext cx="37731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l-BE" dirty="0" smtClean="0"/>
              <a:t> </a:t>
            </a:r>
            <a:r>
              <a:rPr lang="nl-BE" dirty="0" smtClean="0">
                <a:solidFill>
                  <a:srgbClr val="0070C0"/>
                </a:solidFill>
              </a:rPr>
              <a:t>16 iteraties </a:t>
            </a:r>
            <a:r>
              <a:rPr lang="nl-BE" dirty="0" smtClean="0"/>
              <a:t>met 16 subsleutels</a:t>
            </a:r>
          </a:p>
          <a:p>
            <a:r>
              <a:rPr lang="nl-BE" dirty="0" smtClean="0"/>
              <a:t>   afgeleid van K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iteratie:</a:t>
            </a:r>
          </a:p>
          <a:p>
            <a:pPr lvl="1">
              <a:buFont typeface="Arial" pitchFamily="34" charset="0"/>
              <a:buChar char="•"/>
            </a:pPr>
            <a:r>
              <a:rPr lang="nl-BE" dirty="0" smtClean="0"/>
              <a:t> L’ = R</a:t>
            </a:r>
          </a:p>
          <a:p>
            <a:pPr lvl="1">
              <a:buFont typeface="Arial" pitchFamily="34" charset="0"/>
              <a:buChar char="•"/>
            </a:pPr>
            <a:r>
              <a:rPr lang="nl-BE" dirty="0" smtClean="0"/>
              <a:t> R’ = L </a:t>
            </a:r>
            <a:r>
              <a:rPr lang="nl-BE" dirty="0" smtClean="0">
                <a:solidFill>
                  <a:srgbClr val="0070C0"/>
                </a:solidFill>
              </a:rPr>
              <a:t>XOR</a:t>
            </a:r>
            <a:r>
              <a:rPr lang="nl-BE" dirty="0" smtClean="0"/>
              <a:t> f(R,Ki)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op het einde een inverse IP, met</a:t>
            </a:r>
          </a:p>
          <a:p>
            <a:r>
              <a:rPr lang="nl-BE" dirty="0" smtClean="0"/>
              <a:t>  een iets andere IP matrix </a:t>
            </a:r>
          </a:p>
          <a:p>
            <a:endParaRPr lang="nl-BE" dirty="0" smtClean="0"/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bij iteratie 16 wordt er niet meer geswitched van kant!</a:t>
            </a:r>
          </a:p>
          <a:p>
            <a:pPr lvl="1">
              <a:buFont typeface="Arial" pitchFamily="34" charset="0"/>
              <a:buChar char="•"/>
            </a:pPr>
            <a:r>
              <a:rPr lang="nl-BE" dirty="0"/>
              <a:t> </a:t>
            </a:r>
            <a:r>
              <a:rPr lang="nl-BE" dirty="0" smtClean="0"/>
              <a:t>is om de symmetrie te bewaren, zodat voor </a:t>
            </a:r>
            <a:r>
              <a:rPr lang="nl-BE" dirty="0" err="1" smtClean="0"/>
              <a:t>decryptie</a:t>
            </a:r>
            <a:r>
              <a:rPr lang="nl-BE" dirty="0" smtClean="0"/>
              <a:t> met K16 kan gestart worden, dan K15,…</a:t>
            </a:r>
          </a:p>
          <a:p>
            <a:endParaRPr lang="nl-BE" dirty="0" smtClean="0"/>
          </a:p>
          <a:p>
            <a:endParaRPr lang="nl-BE" dirty="0" smtClean="0"/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</a:t>
            </a:r>
            <a:r>
              <a:rPr lang="nl-BE" dirty="0" smtClean="0">
                <a:solidFill>
                  <a:srgbClr val="0070C0"/>
                </a:solidFill>
              </a:rPr>
              <a:t>f(R,Ki): de kracht van DES!</a:t>
            </a:r>
          </a:p>
          <a:p>
            <a:pPr>
              <a:buFont typeface="Arial" pitchFamily="34" charset="0"/>
              <a:buChar char="•"/>
            </a:pPr>
            <a:endParaRPr lang="nl-BE" dirty="0" smtClean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28600"/>
            <a:ext cx="4495800" cy="63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9735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DES – f(R,k)</a:t>
            </a:r>
            <a:endParaRPr lang="en-US" dirty="0"/>
          </a:p>
        </p:txBody>
      </p:sp>
      <p:pic>
        <p:nvPicPr>
          <p:cNvPr id="4" name="Content Placeholder 3" descr="623px-Data_Encryption_Standard_InfoBox_Diagram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800600" y="1752600"/>
            <a:ext cx="4176929" cy="4022725"/>
          </a:xfrm>
        </p:spPr>
      </p:pic>
      <p:sp>
        <p:nvSpPr>
          <p:cNvPr id="5" name="TextBox 4"/>
          <p:cNvSpPr txBox="1"/>
          <p:nvPr/>
        </p:nvSpPr>
        <p:spPr>
          <a:xfrm>
            <a:off x="762000" y="1752600"/>
            <a:ext cx="3962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l-BE" dirty="0" smtClean="0"/>
              <a:t> Voor iedere iteratie wordt er een subkey gemaakt van K = 48bits!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Om R te kunnen XOR met Ki moet R eerst groter gemaakt worden</a:t>
            </a:r>
          </a:p>
          <a:p>
            <a:pPr lvl="2"/>
            <a:r>
              <a:rPr lang="nl-BE" dirty="0" smtClean="0"/>
              <a:t>Van 32bits -&gt; 48bits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Expansie, ook door een matrix</a:t>
            </a:r>
          </a:p>
          <a:p>
            <a:pPr>
              <a:buFont typeface="Arial" pitchFamily="34" charset="0"/>
              <a:buChar char="•"/>
            </a:pPr>
            <a:endParaRPr lang="nl-BE" dirty="0" smtClean="0"/>
          </a:p>
          <a:p>
            <a:r>
              <a:rPr lang="nl-BE" dirty="0" smtClean="0"/>
              <a:t>32 </a:t>
            </a:r>
            <a:r>
              <a:rPr lang="nl-BE" dirty="0" smtClean="0">
                <a:solidFill>
                  <a:srgbClr val="0070C0"/>
                </a:solidFill>
              </a:rPr>
              <a:t>1</a:t>
            </a:r>
            <a:r>
              <a:rPr lang="nl-BE" dirty="0" smtClean="0"/>
              <a:t>  2    3    </a:t>
            </a:r>
            <a:r>
              <a:rPr lang="nl-BE" dirty="0" smtClean="0">
                <a:solidFill>
                  <a:srgbClr val="00B050"/>
                </a:solidFill>
              </a:rPr>
              <a:t>4</a:t>
            </a:r>
            <a:r>
              <a:rPr lang="nl-BE" dirty="0" smtClean="0"/>
              <a:t>   </a:t>
            </a:r>
            <a:r>
              <a:rPr lang="nl-BE" dirty="0" smtClean="0">
                <a:solidFill>
                  <a:schemeClr val="accent6">
                    <a:lumMod val="75000"/>
                  </a:schemeClr>
                </a:solidFill>
              </a:rPr>
              <a:t>5</a:t>
            </a:r>
          </a:p>
          <a:p>
            <a:r>
              <a:rPr lang="nl-BE" dirty="0" smtClean="0">
                <a:solidFill>
                  <a:srgbClr val="00B050"/>
                </a:solidFill>
              </a:rPr>
              <a:t>4</a:t>
            </a:r>
            <a:r>
              <a:rPr lang="nl-BE" dirty="0" smtClean="0"/>
              <a:t>    </a:t>
            </a:r>
            <a:r>
              <a:rPr lang="nl-BE" dirty="0" smtClean="0">
                <a:solidFill>
                  <a:schemeClr val="accent6">
                    <a:lumMod val="75000"/>
                  </a:schemeClr>
                </a:solidFill>
              </a:rPr>
              <a:t>5</a:t>
            </a:r>
            <a:r>
              <a:rPr lang="nl-BE" dirty="0" smtClean="0"/>
              <a:t>  6    7    </a:t>
            </a:r>
            <a:r>
              <a:rPr lang="nl-BE" dirty="0" smtClean="0">
                <a:solidFill>
                  <a:srgbClr val="FF0000"/>
                </a:solidFill>
              </a:rPr>
              <a:t>8</a:t>
            </a:r>
            <a:r>
              <a:rPr lang="nl-BE" dirty="0" smtClean="0"/>
              <a:t>   </a:t>
            </a:r>
            <a:r>
              <a:rPr lang="nl-BE" dirty="0" smtClean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  <a:p>
            <a:r>
              <a:rPr lang="nl-BE" dirty="0" smtClean="0">
                <a:solidFill>
                  <a:srgbClr val="FF0000"/>
                </a:solidFill>
              </a:rPr>
              <a:t>8</a:t>
            </a:r>
            <a:r>
              <a:rPr lang="nl-BE" dirty="0" smtClean="0"/>
              <a:t>    </a:t>
            </a:r>
            <a:r>
              <a:rPr lang="nl-BE" dirty="0" smtClean="0">
                <a:solidFill>
                  <a:schemeClr val="accent3">
                    <a:lumMod val="75000"/>
                  </a:schemeClr>
                </a:solidFill>
              </a:rPr>
              <a:t>9</a:t>
            </a:r>
            <a:r>
              <a:rPr lang="nl-BE" dirty="0" smtClean="0"/>
              <a:t>  10  11 12 13</a:t>
            </a:r>
          </a:p>
          <a:p>
            <a:r>
              <a:rPr lang="nl-BE" dirty="0" smtClean="0"/>
              <a:t>12 13 14 15 16 17</a:t>
            </a:r>
          </a:p>
          <a:p>
            <a:r>
              <a:rPr lang="nl-BE" dirty="0" smtClean="0"/>
              <a:t>16 17 18 19 20 21</a:t>
            </a:r>
          </a:p>
          <a:p>
            <a:r>
              <a:rPr lang="nl-BE" dirty="0" smtClean="0"/>
              <a:t>20 21 22 23 </a:t>
            </a:r>
            <a:r>
              <a:rPr lang="nl-BE" dirty="0" smtClean="0">
                <a:solidFill>
                  <a:srgbClr val="00B0F0"/>
                </a:solidFill>
              </a:rPr>
              <a:t>24</a:t>
            </a:r>
            <a:r>
              <a:rPr lang="nl-BE" dirty="0" smtClean="0"/>
              <a:t> 25 </a:t>
            </a:r>
          </a:p>
          <a:p>
            <a:r>
              <a:rPr lang="nl-BE" dirty="0" smtClean="0">
                <a:solidFill>
                  <a:srgbClr val="00B0F0"/>
                </a:solidFill>
              </a:rPr>
              <a:t>24</a:t>
            </a:r>
            <a:r>
              <a:rPr lang="nl-BE" dirty="0" smtClean="0"/>
              <a:t> 25 26 27 </a:t>
            </a:r>
            <a:r>
              <a:rPr lang="nl-BE" dirty="0" smtClean="0">
                <a:solidFill>
                  <a:srgbClr val="7030A0"/>
                </a:solidFill>
              </a:rPr>
              <a:t>28</a:t>
            </a:r>
            <a:r>
              <a:rPr lang="nl-BE" dirty="0" smtClean="0"/>
              <a:t> 29</a:t>
            </a:r>
          </a:p>
          <a:p>
            <a:r>
              <a:rPr lang="nl-BE" dirty="0" smtClean="0">
                <a:solidFill>
                  <a:srgbClr val="7030A0"/>
                </a:solidFill>
              </a:rPr>
              <a:t>28</a:t>
            </a:r>
            <a:r>
              <a:rPr lang="nl-BE" dirty="0" smtClean="0"/>
              <a:t> 29 30 31 32 </a:t>
            </a:r>
            <a:r>
              <a:rPr lang="nl-BE" dirty="0" smtClean="0">
                <a:solidFill>
                  <a:srgbClr val="0070C0"/>
                </a:solidFill>
              </a:rPr>
              <a:t>1</a:t>
            </a:r>
            <a:r>
              <a:rPr lang="nl-BE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8506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 smtClean="0"/>
              <a:t>             DES – F(r,k)</a:t>
            </a:r>
            <a:endParaRPr lang="en-US" dirty="0"/>
          </a:p>
        </p:txBody>
      </p:sp>
      <p:pic>
        <p:nvPicPr>
          <p:cNvPr id="4" name="Content Placeholder 3" descr="623px-Data_Encryption_Standard_InfoBox_Diagra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41797" y="228600"/>
            <a:ext cx="3702203" cy="3565525"/>
          </a:xfrm>
        </p:spPr>
      </p:pic>
      <p:sp>
        <p:nvSpPr>
          <p:cNvPr id="5" name="TextBox 4"/>
          <p:cNvSpPr txBox="1"/>
          <p:nvPr/>
        </p:nvSpPr>
        <p:spPr>
          <a:xfrm>
            <a:off x="533400" y="1752600"/>
            <a:ext cx="838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l-BE" dirty="0" smtClean="0"/>
              <a:t> Na expansie kan XOR met subkey van 48bits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Resultaat = 48bits -&gt; verdelen over 8 S-boxen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Iedere </a:t>
            </a:r>
            <a:r>
              <a:rPr lang="nl-BE" dirty="0" smtClean="0">
                <a:solidFill>
                  <a:srgbClr val="0070C0"/>
                </a:solidFill>
              </a:rPr>
              <a:t>S-box krijgt dus 6bits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S box neemt die </a:t>
            </a:r>
            <a:r>
              <a:rPr lang="nl-BE" dirty="0" smtClean="0">
                <a:solidFill>
                  <a:srgbClr val="0070C0"/>
                </a:solidFill>
              </a:rPr>
              <a:t>6bits en vormt die om tot 4bits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Omvorming in S-box:</a:t>
            </a:r>
          </a:p>
          <a:p>
            <a:pPr lvl="1">
              <a:buFont typeface="Arial" pitchFamily="34" charset="0"/>
              <a:buChar char="•"/>
            </a:pPr>
            <a:r>
              <a:rPr lang="nl-BE" dirty="0" smtClean="0"/>
              <a:t> D.m.v. S-box tabellen (zijn 8 verschillende)</a:t>
            </a:r>
          </a:p>
          <a:p>
            <a:pPr lvl="1">
              <a:buFont typeface="Arial" pitchFamily="34" charset="0"/>
              <a:buChar char="•"/>
            </a:pPr>
            <a:r>
              <a:rPr lang="nl-BE" dirty="0" smtClean="0"/>
              <a:t> Gebruik tabellen:</a:t>
            </a:r>
          </a:p>
          <a:p>
            <a:pPr lvl="2">
              <a:buFont typeface="Arial" pitchFamily="34" charset="0"/>
              <a:buChar char="•"/>
            </a:pPr>
            <a:r>
              <a:rPr lang="nl-BE" dirty="0" smtClean="0"/>
              <a:t> Neem </a:t>
            </a:r>
            <a:r>
              <a:rPr lang="nl-BE" dirty="0" smtClean="0">
                <a:solidFill>
                  <a:srgbClr val="00B050"/>
                </a:solidFill>
              </a:rPr>
              <a:t>eerste en laatste bit </a:t>
            </a:r>
            <a:r>
              <a:rPr lang="nl-BE" dirty="0" smtClean="0"/>
              <a:t>van de 6 inputbits -&gt; geeft nummer van rij aan</a:t>
            </a:r>
          </a:p>
          <a:p>
            <a:pPr lvl="2">
              <a:buFont typeface="Arial" pitchFamily="34" charset="0"/>
              <a:buChar char="•"/>
            </a:pPr>
            <a:r>
              <a:rPr lang="nl-BE" dirty="0" smtClean="0"/>
              <a:t> </a:t>
            </a:r>
            <a:r>
              <a:rPr lang="nl-BE" dirty="0" smtClean="0">
                <a:solidFill>
                  <a:srgbClr val="00B050"/>
                </a:solidFill>
              </a:rPr>
              <a:t>Middenste 4 bits </a:t>
            </a:r>
            <a:r>
              <a:rPr lang="nl-BE" dirty="0" smtClean="0"/>
              <a:t>geeft kolom aan</a:t>
            </a:r>
          </a:p>
          <a:p>
            <a:pPr lvl="2"/>
            <a:endParaRPr lang="nl-BE" dirty="0" smtClean="0"/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Vb: input S-box: (011011)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Rij: (0 1)-binair getal, is dus in decimale cijfers 1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Kolom: (1 1 0 1), decimaal is dit 13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Resultaat van rij 1 en kolom 13 is 5 </a:t>
            </a:r>
          </a:p>
          <a:p>
            <a:r>
              <a:rPr lang="nl-BE" dirty="0" smtClean="0"/>
              <a:t>			       (voor S1)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5 in binair = 0101 = output van S1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28800" y="5715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S1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5337896"/>
            <a:ext cx="4267200" cy="152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6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DES – F(r,k)</a:t>
            </a:r>
            <a:endParaRPr lang="en-US" dirty="0"/>
          </a:p>
        </p:txBody>
      </p:sp>
      <p:pic>
        <p:nvPicPr>
          <p:cNvPr id="4" name="Content Placeholder 3" descr="623px-Data_Encryption_Standard_InfoBox_Diagra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19800" y="304800"/>
            <a:ext cx="2910993" cy="2803525"/>
          </a:xfrm>
        </p:spPr>
      </p:pic>
      <p:sp>
        <p:nvSpPr>
          <p:cNvPr id="5" name="TextBox 4"/>
          <p:cNvSpPr txBox="1"/>
          <p:nvPr/>
        </p:nvSpPr>
        <p:spPr>
          <a:xfrm>
            <a:off x="762000" y="1752600"/>
            <a:ext cx="6400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l-BE" dirty="0" smtClean="0"/>
              <a:t> Output van S1 = 4bits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Voor de 8 S-boxen krijgen we dan 32 bits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32bits hadden we immers nodig om te kunnen</a:t>
            </a:r>
          </a:p>
          <a:p>
            <a:r>
              <a:rPr lang="nl-BE" dirty="0" smtClean="0"/>
              <a:t>	XOR-en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Het 32bits resultaat wordt dan nog eens gepermuteerd</a:t>
            </a:r>
          </a:p>
          <a:p>
            <a:r>
              <a:rPr lang="nl-BE" dirty="0" smtClean="0"/>
              <a:t>   door een permutatie-matrix (</a:t>
            </a:r>
            <a:r>
              <a:rPr lang="nl-BE" dirty="0" smtClean="0">
                <a:solidFill>
                  <a:srgbClr val="00B050"/>
                </a:solidFill>
              </a:rPr>
              <a:t>= transpositie</a:t>
            </a:r>
            <a:r>
              <a:rPr lang="nl-BE" dirty="0" smtClean="0"/>
              <a:t>):</a:t>
            </a:r>
          </a:p>
          <a:p>
            <a:endParaRPr lang="nl-BE" dirty="0" smtClean="0"/>
          </a:p>
          <a:p>
            <a:r>
              <a:rPr lang="nl-BE" dirty="0" smtClean="0"/>
              <a:t>16  7   20 21</a:t>
            </a:r>
          </a:p>
          <a:p>
            <a:r>
              <a:rPr lang="nl-BE" dirty="0" smtClean="0"/>
              <a:t>29 12 28 17		Transpositie: van plaats verwisselen, </a:t>
            </a:r>
          </a:p>
          <a:p>
            <a:r>
              <a:rPr lang="nl-BE" dirty="0" smtClean="0"/>
              <a:t>1   15  23 26		                        door elkaar schudden</a:t>
            </a:r>
          </a:p>
          <a:p>
            <a:r>
              <a:rPr lang="nl-BE" dirty="0" smtClean="0"/>
              <a:t>5   18  31 10</a:t>
            </a:r>
          </a:p>
          <a:p>
            <a:r>
              <a:rPr lang="nl-BE" dirty="0" smtClean="0"/>
              <a:t>2     8  24 14</a:t>
            </a:r>
          </a:p>
          <a:p>
            <a:r>
              <a:rPr lang="nl-BE" dirty="0" smtClean="0"/>
              <a:t>32 27   3    9</a:t>
            </a:r>
          </a:p>
          <a:p>
            <a:r>
              <a:rPr lang="nl-BE" dirty="0" smtClean="0"/>
              <a:t>19 13 30   6</a:t>
            </a:r>
          </a:p>
          <a:p>
            <a:r>
              <a:rPr lang="nl-BE" dirty="0" smtClean="0"/>
              <a:t>22 11 4   25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1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 smtClean="0"/>
              <a:t>           DES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554162"/>
            <a:ext cx="4343400" cy="4525963"/>
          </a:xfrm>
        </p:spPr>
        <p:txBody>
          <a:bodyPr/>
          <a:lstStyle/>
          <a:p>
            <a:r>
              <a:rPr lang="nl-BE" dirty="0" smtClean="0"/>
              <a:t>Decryptie = idem als encryptie (pas op met volgorde sleutels)</a:t>
            </a:r>
          </a:p>
          <a:p>
            <a:endParaRPr lang="nl-BE" dirty="0" smtClean="0"/>
          </a:p>
          <a:p>
            <a:r>
              <a:rPr lang="nl-BE" sz="2000" dirty="0" smtClean="0"/>
              <a:t>Input = ge-encrypteerde data</a:t>
            </a:r>
          </a:p>
          <a:p>
            <a:r>
              <a:rPr lang="nl-BE" sz="2000" dirty="0" smtClean="0"/>
              <a:t>Volgt zelfde schema met IP; maar</a:t>
            </a:r>
          </a:p>
          <a:p>
            <a:r>
              <a:rPr lang="nl-BE" sz="2000" b="1" dirty="0" smtClean="0">
                <a:solidFill>
                  <a:srgbClr val="0070C0"/>
                </a:solidFill>
              </a:rPr>
              <a:t>Ipv K1 eerst toe te passen, past men eerst K16 toe, dan K15,...,K1</a:t>
            </a:r>
          </a:p>
          <a:p>
            <a:r>
              <a:rPr lang="nl-BE" sz="2000" dirty="0" smtClean="0"/>
              <a:t>Daarna dezelfde IP-1</a:t>
            </a:r>
            <a:endParaRPr lang="nl-BE" sz="2000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85263"/>
            <a:ext cx="4724400" cy="667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233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 smtClean="0"/>
              <a:t>    DES - Subsleutels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1828800"/>
            <a:ext cx="4343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l-BE" dirty="0" smtClean="0"/>
              <a:t> 16 subsleutels van 48bits worden gemaakt van K die 64bits is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Herinner dat van die </a:t>
            </a:r>
            <a:r>
              <a:rPr lang="nl-BE" dirty="0" smtClean="0">
                <a:solidFill>
                  <a:srgbClr val="0070C0"/>
                </a:solidFill>
              </a:rPr>
              <a:t>64bits, 8 controle bits </a:t>
            </a:r>
            <a:r>
              <a:rPr lang="nl-BE" dirty="0" smtClean="0"/>
              <a:t>waren, dus </a:t>
            </a:r>
            <a:r>
              <a:rPr lang="nl-BE" b="1" dirty="0" smtClean="0">
                <a:solidFill>
                  <a:srgbClr val="00B050"/>
                </a:solidFill>
              </a:rPr>
              <a:t>K=56bits</a:t>
            </a:r>
            <a:r>
              <a:rPr lang="nl-BE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Hoe worden die 64-&gt;56bits omgezet?</a:t>
            </a:r>
          </a:p>
          <a:p>
            <a:pPr lvl="1">
              <a:buFont typeface="Arial" pitchFamily="34" charset="0"/>
              <a:buChar char="•"/>
            </a:pPr>
            <a:r>
              <a:rPr lang="nl-BE" dirty="0" smtClean="0"/>
              <a:t> Via PC-1 matrix  (zie nota’s)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Die 56bits worden weer gesplitst in 2 delen: linker en rechter, ieder 28bits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 C en D worden dan geshift naar links met 1 of 2 posities (afhankelijk van de ronde)</a:t>
            </a:r>
          </a:p>
          <a:p>
            <a:r>
              <a:rPr lang="nl-BE" dirty="0" smtClean="0"/>
              <a:t>	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495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   28bits: (29,30,31,32,...,56) shift met 1 naar links geeft: (30,31,32,...,56,29)</a:t>
            </a:r>
          </a:p>
          <a:p>
            <a:endParaRPr lang="nl-BE" dirty="0" smtClean="0"/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Na die shift worden C en D weer samengevoegd (28+28=56 bits)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Die 56bits worden dan door PC-2 matrix weer teruggebracht naar 48bits 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0"/>
            <a:ext cx="3886200" cy="493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2820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smtClean="0">
                <a:solidFill>
                  <a:srgbClr val="0070C0"/>
                </a:solidFill>
              </a:rPr>
              <a:t>Avalanche-effect</a:t>
            </a:r>
            <a:r>
              <a:rPr lang="nl-BE" dirty="0" smtClean="0"/>
              <a:t>:</a:t>
            </a:r>
          </a:p>
          <a:p>
            <a:pPr lvl="1"/>
            <a:r>
              <a:rPr lang="nl-BE" dirty="0" smtClean="0"/>
              <a:t>DES is zo goed dat een kleine verandering in X of K een </a:t>
            </a:r>
            <a:r>
              <a:rPr lang="nl-BE" dirty="0" smtClean="0">
                <a:solidFill>
                  <a:srgbClr val="00B050"/>
                </a:solidFill>
              </a:rPr>
              <a:t>cascade effect </a:t>
            </a:r>
            <a:r>
              <a:rPr lang="nl-BE" dirty="0" smtClean="0"/>
              <a:t>genereert en voor een totaal andere Y zorgt </a:t>
            </a:r>
            <a:r>
              <a:rPr lang="nl-BE" sz="1700" dirty="0" smtClean="0"/>
              <a:t>(door de 16 iteraties wordt kleine fout iets groter, nog groter, nog groter, en dat 16x)</a:t>
            </a:r>
          </a:p>
          <a:p>
            <a:r>
              <a:rPr lang="nl-BE" dirty="0" smtClean="0">
                <a:solidFill>
                  <a:srgbClr val="0070C0"/>
                </a:solidFill>
              </a:rPr>
              <a:t>Zwakke sleutels (</a:t>
            </a:r>
            <a:r>
              <a:rPr lang="nl-BE" dirty="0" err="1" smtClean="0">
                <a:solidFill>
                  <a:srgbClr val="0070C0"/>
                </a:solidFill>
              </a:rPr>
              <a:t>weak</a:t>
            </a:r>
            <a:r>
              <a:rPr lang="nl-BE" dirty="0" smtClean="0">
                <a:solidFill>
                  <a:srgbClr val="0070C0"/>
                </a:solidFill>
              </a:rPr>
              <a:t> </a:t>
            </a:r>
            <a:r>
              <a:rPr lang="nl-BE" dirty="0" err="1" smtClean="0">
                <a:solidFill>
                  <a:srgbClr val="0070C0"/>
                </a:solidFill>
              </a:rPr>
              <a:t>keys</a:t>
            </a:r>
            <a:r>
              <a:rPr lang="nl-BE" dirty="0" smtClean="0">
                <a:solidFill>
                  <a:srgbClr val="0070C0"/>
                </a:solidFill>
              </a:rPr>
              <a:t>)</a:t>
            </a:r>
            <a:r>
              <a:rPr lang="nl-BE" dirty="0" smtClean="0"/>
              <a:t>:</a:t>
            </a:r>
          </a:p>
          <a:p>
            <a:pPr lvl="1"/>
            <a:r>
              <a:rPr lang="nl-BE" dirty="0" smtClean="0"/>
              <a:t>Als C allemaal 1’en is en D allemaal 0’en of omgekeerd </a:t>
            </a:r>
            <a:r>
              <a:rPr lang="nl-BE" dirty="0" smtClean="0">
                <a:sym typeface="Wingdings" pitchFamily="2" charset="2"/>
              </a:rPr>
              <a:t></a:t>
            </a:r>
            <a:r>
              <a:rPr lang="nl-BE" dirty="0" smtClean="0">
                <a:solidFill>
                  <a:srgbClr val="00B050"/>
                </a:solidFill>
              </a:rPr>
              <a:t>shift levert niets op want blijft idem</a:t>
            </a:r>
          </a:p>
          <a:p>
            <a:pPr lvl="2"/>
            <a:r>
              <a:rPr lang="nl-BE" dirty="0" smtClean="0"/>
              <a:t>Subsleutels blijven dan hetzelfde: E(X,K) = D(X,K)</a:t>
            </a:r>
          </a:p>
          <a:p>
            <a:pPr lvl="2"/>
            <a:r>
              <a:rPr lang="nl-BE" dirty="0" smtClean="0"/>
              <a:t>2 X vercijfering tekst geeft dus diezelfde tekst als resultaat</a:t>
            </a:r>
          </a:p>
          <a:p>
            <a:pPr lvl="2"/>
            <a:r>
              <a:rPr lang="nl-BE" dirty="0" smtClean="0"/>
              <a:t>Die sleutels zijn wel gekend, dus men gebruikt die niet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0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3DES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BE" dirty="0" smtClean="0"/>
              <a:t>Brute force attack op DES : </a:t>
            </a:r>
            <a:r>
              <a:rPr lang="nl-BE" dirty="0" smtClean="0">
                <a:solidFill>
                  <a:srgbClr val="00B050"/>
                </a:solidFill>
              </a:rPr>
              <a:t>2</a:t>
            </a:r>
            <a:r>
              <a:rPr lang="nl-BE" baseline="30000" dirty="0" smtClean="0">
                <a:solidFill>
                  <a:srgbClr val="00B050"/>
                </a:solidFill>
              </a:rPr>
              <a:t>56</a:t>
            </a:r>
            <a:r>
              <a:rPr lang="nl-BE" baseline="30000" dirty="0" smtClean="0"/>
              <a:t> </a:t>
            </a:r>
            <a:r>
              <a:rPr lang="nl-BE" dirty="0" smtClean="0"/>
              <a:t>= doenbaar!</a:t>
            </a:r>
          </a:p>
          <a:p>
            <a:pPr lvl="1"/>
            <a:r>
              <a:rPr lang="nl-BE" dirty="0" smtClean="0"/>
              <a:t>Brute force: </a:t>
            </a:r>
            <a:r>
              <a:rPr lang="nl-BE" b="1" dirty="0" smtClean="0">
                <a:solidFill>
                  <a:srgbClr val="0070C0"/>
                </a:solidFill>
              </a:rPr>
              <a:t>alle</a:t>
            </a:r>
            <a:r>
              <a:rPr lang="nl-BE" dirty="0" smtClean="0"/>
              <a:t> mogelijkheden uittesten</a:t>
            </a:r>
          </a:p>
          <a:p>
            <a:r>
              <a:rPr lang="nl-BE" dirty="0" smtClean="0"/>
              <a:t>3DES : 3 X DES met verschillende sleutels</a:t>
            </a:r>
          </a:p>
          <a:p>
            <a:r>
              <a:rPr lang="nl-BE" dirty="0" smtClean="0"/>
              <a:t>Meestal: E(X,K1) – D(X’,K2) – E(X’’,K3)</a:t>
            </a:r>
          </a:p>
          <a:p>
            <a:pPr lvl="1"/>
            <a:r>
              <a:rPr lang="nl-BE" dirty="0" smtClean="0"/>
              <a:t>Is voor achterwaardse compatibiliteit met 1DES</a:t>
            </a:r>
          </a:p>
          <a:p>
            <a:pPr lvl="1"/>
            <a:r>
              <a:rPr lang="nl-BE" dirty="0" smtClean="0"/>
              <a:t>E: encryptie   , D:decryptie</a:t>
            </a:r>
          </a:p>
          <a:p>
            <a:pPr lvl="1"/>
            <a:r>
              <a:rPr lang="nl-BE" dirty="0" smtClean="0"/>
              <a:t>DES wordt in elektronische chips gemaakt</a:t>
            </a:r>
          </a:p>
          <a:p>
            <a:pPr lvl="2"/>
            <a:endParaRPr lang="nl-BE" dirty="0" smtClean="0"/>
          </a:p>
          <a:p>
            <a:pPr lvl="2"/>
            <a:r>
              <a:rPr lang="nl-BE" dirty="0" smtClean="0"/>
              <a:t>Dus voor 3DES kan men gemakkelijk dezelfde DES-chip gebruiken</a:t>
            </a:r>
          </a:p>
          <a:p>
            <a:r>
              <a:rPr lang="nl-BE" dirty="0" smtClean="0"/>
              <a:t>3DES: 3 X sleutel van 56bits = </a:t>
            </a:r>
            <a:r>
              <a:rPr lang="nl-BE" dirty="0" smtClean="0">
                <a:solidFill>
                  <a:srgbClr val="00B050"/>
                </a:solidFill>
              </a:rPr>
              <a:t>168bits</a:t>
            </a:r>
          </a:p>
          <a:p>
            <a:pPr lvl="1"/>
            <a:r>
              <a:rPr lang="nl-BE" dirty="0" smtClean="0"/>
              <a:t> = onkraakbaar!</a:t>
            </a:r>
          </a:p>
          <a:p>
            <a:pPr lvl="1">
              <a:buNone/>
            </a:pPr>
            <a:endParaRPr lang="nl-BE" dirty="0" smtClean="0"/>
          </a:p>
          <a:p>
            <a:endParaRPr lang="en-US" baseline="30000" dirty="0"/>
          </a:p>
        </p:txBody>
      </p:sp>
      <p:sp>
        <p:nvSpPr>
          <p:cNvPr id="4" name="Rechthoek 3"/>
          <p:cNvSpPr/>
          <p:nvPr/>
        </p:nvSpPr>
        <p:spPr>
          <a:xfrm>
            <a:off x="1981200" y="4495800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JL-OMLAAG 4"/>
          <p:cNvSpPr/>
          <p:nvPr/>
        </p:nvSpPr>
        <p:spPr>
          <a:xfrm>
            <a:off x="2743200" y="4495800"/>
            <a:ext cx="152400" cy="30480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JL-OMLAAG 5"/>
          <p:cNvSpPr/>
          <p:nvPr/>
        </p:nvSpPr>
        <p:spPr>
          <a:xfrm rot="10800000">
            <a:off x="3422292" y="4491184"/>
            <a:ext cx="152400" cy="30480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7" name="PIJL-OMLAAG 6"/>
          <p:cNvSpPr/>
          <p:nvPr/>
        </p:nvSpPr>
        <p:spPr>
          <a:xfrm>
            <a:off x="4038600" y="4491184"/>
            <a:ext cx="152400" cy="30480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JL-OMLAAG 7"/>
          <p:cNvSpPr/>
          <p:nvPr/>
        </p:nvSpPr>
        <p:spPr>
          <a:xfrm>
            <a:off x="2819400" y="3753308"/>
            <a:ext cx="152400" cy="30480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JL-OMLAAG 8"/>
          <p:cNvSpPr/>
          <p:nvPr/>
        </p:nvSpPr>
        <p:spPr>
          <a:xfrm rot="10800000">
            <a:off x="4876800" y="3753307"/>
            <a:ext cx="152400" cy="30480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16805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G</a:t>
            </a:r>
            <a:r>
              <a:rPr lang="nl-BE" dirty="0" smtClean="0">
                <a:solidFill>
                  <a:srgbClr val="0070C0"/>
                </a:solidFill>
              </a:rPr>
              <a:t>roepsopdracht</a:t>
            </a:r>
            <a:endParaRPr lang="nl-BE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85000" lnSpcReduction="10000"/>
          </a:bodyPr>
          <a:lstStyle/>
          <a:p>
            <a:r>
              <a:rPr lang="nl-BE" dirty="0" smtClean="0"/>
              <a:t>Groepsopdracht: 3-4 studenten / groep</a:t>
            </a:r>
          </a:p>
          <a:p>
            <a:pPr lvl="1"/>
            <a:r>
              <a:rPr lang="nl-BE" dirty="0" smtClean="0"/>
              <a:t>Omschrijving: zie BB</a:t>
            </a:r>
          </a:p>
          <a:p>
            <a:r>
              <a:rPr lang="nl-BE" dirty="0" smtClean="0"/>
              <a:t>Evaluatie PE:</a:t>
            </a:r>
          </a:p>
          <a:p>
            <a:pPr lvl="1"/>
            <a:r>
              <a:rPr lang="nl-BE" dirty="0" smtClean="0"/>
              <a:t>Tussentijdse feedback tijdens de lessen</a:t>
            </a:r>
          </a:p>
          <a:p>
            <a:pPr lvl="2"/>
            <a:r>
              <a:rPr lang="nl-BE" dirty="0" smtClean="0"/>
              <a:t>Tijdig aangeven indien samenwerking niet zo vlot verloopt </a:t>
            </a:r>
          </a:p>
          <a:p>
            <a:pPr lvl="2"/>
            <a:r>
              <a:rPr lang="nl-BE" dirty="0" smtClean="0"/>
              <a:t>Indien niet aanwezig tijdens een les: </a:t>
            </a:r>
          </a:p>
          <a:p>
            <a:pPr lvl="3"/>
            <a:r>
              <a:rPr lang="nl-BE" dirty="0" smtClean="0"/>
              <a:t>Kopie doktersbriefje + e-mail naar docent voordat de les begint </a:t>
            </a:r>
          </a:p>
          <a:p>
            <a:pPr lvl="2"/>
            <a:r>
              <a:rPr lang="nl-BE" dirty="0" smtClean="0">
                <a:solidFill>
                  <a:srgbClr val="FF0000"/>
                </a:solidFill>
              </a:rPr>
              <a:t>Ongewettigd afwezig = -10% op PE </a:t>
            </a:r>
            <a:r>
              <a:rPr lang="nl-BE" dirty="0" smtClean="0"/>
              <a:t>voor die student (per afwezigheid): groepsopdracht!</a:t>
            </a:r>
          </a:p>
          <a:p>
            <a:pPr lvl="1"/>
            <a:r>
              <a:rPr lang="nl-BE" dirty="0" smtClean="0">
                <a:solidFill>
                  <a:srgbClr val="0070C0"/>
                </a:solidFill>
              </a:rPr>
              <a:t>Mondelinge verdediging </a:t>
            </a:r>
            <a:r>
              <a:rPr lang="nl-BE" dirty="0" smtClean="0"/>
              <a:t>tijdens de laatste 2 lessen</a:t>
            </a:r>
          </a:p>
          <a:p>
            <a:pPr lvl="2"/>
            <a:r>
              <a:rPr lang="nl-BE" dirty="0" smtClean="0"/>
              <a:t>Iedere groep levert zijn verdedigingsppt + bijlagen, </a:t>
            </a:r>
            <a:r>
              <a:rPr lang="nl-BE" b="1" dirty="0" smtClean="0">
                <a:solidFill>
                  <a:srgbClr val="FF0000"/>
                </a:solidFill>
              </a:rPr>
              <a:t>voor</a:t>
            </a:r>
            <a:r>
              <a:rPr lang="nl-BE" dirty="0" smtClean="0"/>
              <a:t> de verdedigingen starten</a:t>
            </a:r>
          </a:p>
          <a:p>
            <a:pPr lvl="2"/>
            <a:r>
              <a:rPr lang="nl-BE" dirty="0" smtClean="0">
                <a:solidFill>
                  <a:srgbClr val="FF0000"/>
                </a:solidFill>
              </a:rPr>
              <a:t>Indien deadline verstreken: 0/40 voor PE voor de ganse groep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AES </a:t>
            </a:r>
            <a:r>
              <a:rPr lang="nl-BE" sz="2800" dirty="0" smtClean="0"/>
              <a:t>(Advanced </a:t>
            </a:r>
            <a:r>
              <a:rPr lang="nl-BE" sz="2800" dirty="0" err="1" smtClean="0"/>
              <a:t>Encryption</a:t>
            </a:r>
            <a:r>
              <a:rPr lang="nl-BE" sz="2800" dirty="0" smtClean="0"/>
              <a:t> Standard)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 smtClean="0"/>
              <a:t>Opvolger van DES – 2001</a:t>
            </a:r>
          </a:p>
          <a:p>
            <a:r>
              <a:rPr lang="nl-BE" dirty="0" smtClean="0"/>
              <a:t>Symmetrisch: dezelfde sleutel voor E en D</a:t>
            </a:r>
          </a:p>
          <a:p>
            <a:r>
              <a:rPr lang="nl-BE" dirty="0" smtClean="0"/>
              <a:t>Is eigenlijk </a:t>
            </a:r>
            <a:r>
              <a:rPr lang="nl-BE" dirty="0" smtClean="0">
                <a:solidFill>
                  <a:srgbClr val="0070C0"/>
                </a:solidFill>
              </a:rPr>
              <a:t>Rijndael</a:t>
            </a:r>
            <a:r>
              <a:rPr lang="nl-BE" dirty="0" smtClean="0"/>
              <a:t> (2 Vlaamse onderzoekers)</a:t>
            </a:r>
          </a:p>
          <a:p>
            <a:r>
              <a:rPr lang="nl-BE" dirty="0" smtClean="0"/>
              <a:t>Sleutels van 128/192/256bit – onkraakbaar</a:t>
            </a:r>
          </a:p>
          <a:p>
            <a:endParaRPr lang="nl-BE" dirty="0" smtClean="0"/>
          </a:p>
          <a:p>
            <a:r>
              <a:rPr lang="nl-BE" dirty="0" smtClean="0"/>
              <a:t>Op X (128bits) wordt eerst een XOR functie toegepast met een subkey (generatie sub niet kennen)</a:t>
            </a:r>
          </a:p>
          <a:p>
            <a:r>
              <a:rPr lang="nl-BE" dirty="0" smtClean="0"/>
              <a:t>Dan volgen meestal 10 rondes, inclusief een eindronde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0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 smtClean="0"/>
              <a:t>     AES – niet kennen</a:t>
            </a:r>
            <a:endParaRPr lang="en-US" dirty="0"/>
          </a:p>
        </p:txBody>
      </p:sp>
      <p:pic>
        <p:nvPicPr>
          <p:cNvPr id="4" name="Content Placeholder 3" descr="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19017" y="0"/>
            <a:ext cx="3724983" cy="4525962"/>
          </a:xfrm>
        </p:spPr>
      </p:pic>
      <p:sp>
        <p:nvSpPr>
          <p:cNvPr id="5" name="TextBox 4"/>
          <p:cNvSpPr txBox="1"/>
          <p:nvPr/>
        </p:nvSpPr>
        <p:spPr>
          <a:xfrm>
            <a:off x="609600" y="1600200"/>
            <a:ext cx="472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l-BE" dirty="0" smtClean="0"/>
              <a:t> 1 ronde bestaat uit 4 bewerkingen:</a:t>
            </a:r>
          </a:p>
          <a:p>
            <a:pPr lvl="1">
              <a:buFont typeface="Arial" pitchFamily="34" charset="0"/>
              <a:buChar char="•"/>
            </a:pPr>
            <a:r>
              <a:rPr lang="nl-BE" dirty="0" smtClean="0"/>
              <a:t> 1 permutatie en 3 substituties</a:t>
            </a:r>
          </a:p>
          <a:p>
            <a:pPr lvl="1"/>
            <a:r>
              <a:rPr lang="nl-BE" dirty="0" smtClean="0"/>
              <a:t>Subst: vervanging door andere bytes</a:t>
            </a:r>
          </a:p>
          <a:p>
            <a:pPr lvl="1"/>
            <a:r>
              <a:rPr lang="nl-BE" dirty="0" smtClean="0"/>
              <a:t>Perm: verplaatsing van dezelfde bytes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Substitutie van de bytes: gebruikt een S-box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Shift rows: permutatie van de rijen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Mix columns: substitutie van de colommen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AddRoundKey: XOR met subsleutel</a:t>
            </a:r>
          </a:p>
          <a:p>
            <a:pPr>
              <a:buFont typeface="Arial" pitchFamily="34" charset="0"/>
              <a:buChar char="•"/>
            </a:pPr>
            <a:endParaRPr lang="nl-BE" dirty="0" smtClean="0"/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Eindronde is idem, maar zonder mixcolomns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42334"/>
            <a:ext cx="6096000" cy="2415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5231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AES - inverse</a:t>
            </a:r>
            <a:endParaRPr lang="en-US" dirty="0"/>
          </a:p>
        </p:txBody>
      </p:sp>
      <p:pic>
        <p:nvPicPr>
          <p:cNvPr id="4" name="Content Placeholder 3" descr="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724400" y="1447800"/>
            <a:ext cx="3699931" cy="4525963"/>
          </a:xfrm>
        </p:spPr>
      </p:pic>
      <p:sp>
        <p:nvSpPr>
          <p:cNvPr id="5" name="TextBox 4"/>
          <p:cNvSpPr txBox="1"/>
          <p:nvPr/>
        </p:nvSpPr>
        <p:spPr>
          <a:xfrm>
            <a:off x="762000" y="2133600"/>
            <a:ext cx="388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Bij decryptie: volgorde van bewerkingen is dezelfde, maar nu worden wel de inverse functies toegepast!</a:t>
            </a:r>
          </a:p>
          <a:p>
            <a:endParaRPr lang="nl-BE" dirty="0" smtClean="0"/>
          </a:p>
          <a:p>
            <a:r>
              <a:rPr lang="nl-BE" dirty="0" smtClean="0"/>
              <a:t>Verschil met DES : daar was de volgorde van </a:t>
            </a:r>
            <a:r>
              <a:rPr lang="nl-BE" dirty="0" err="1" smtClean="0"/>
              <a:t>keys</a:t>
            </a:r>
            <a:r>
              <a:rPr lang="nl-BE" dirty="0" smtClean="0"/>
              <a:t> omgedraaid, maar bewerkingen waren dezelfde!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01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[facebook+beard2.jpg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4114800"/>
            <a:ext cx="1571625" cy="20955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743200" y="152400"/>
            <a:ext cx="502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Stick Figure Guide to the Advanced Encryption Standard (AES)</a:t>
            </a:r>
            <a:endParaRPr lang="en-US" sz="2800" dirty="0"/>
          </a:p>
        </p:txBody>
      </p:sp>
      <p:pic>
        <p:nvPicPr>
          <p:cNvPr id="79876" name="Picture 4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5943600"/>
            <a:ext cx="838200" cy="295275"/>
          </a:xfrm>
          <a:prstGeom prst="rect">
            <a:avLst/>
          </a:prstGeom>
          <a:noFill/>
        </p:spPr>
      </p:pic>
      <p:pic>
        <p:nvPicPr>
          <p:cNvPr id="11" name="Picture 10" descr="aes_intro_wave_1100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-1"/>
            <a:ext cx="2514600" cy="68328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4199" y="621166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© Copyright 2009, Jeff Moser</a:t>
            </a:r>
            <a:br>
              <a:rPr lang="en-US" dirty="0" smtClean="0"/>
            </a:br>
            <a:r>
              <a:rPr lang="en-US" dirty="0" smtClean="0">
                <a:hlinkClick r:id="rId7"/>
              </a:rPr>
              <a:t>http://www.moserware.com/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670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288" y="2967335"/>
            <a:ext cx="763542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5400" dirty="0" smtClean="0">
                <a:solidFill>
                  <a:srgbClr val="0070C0"/>
                </a:solidFill>
              </a:rPr>
              <a:t>Act 1: Once Upon a Time…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29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s_act_1_scene_01_intro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317" y="0"/>
            <a:ext cx="8741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02_sad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246" y="0"/>
            <a:ext cx="8751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5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03_cinderella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5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04_started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316" y="0"/>
            <a:ext cx="8741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4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es_act_1_scene_05_judge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2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G</a:t>
            </a:r>
            <a:r>
              <a:rPr lang="nl-BE" dirty="0" smtClean="0">
                <a:solidFill>
                  <a:srgbClr val="0070C0"/>
                </a:solidFill>
              </a:rPr>
              <a:t>roepsopdracht</a:t>
            </a:r>
            <a:endParaRPr lang="nl-BE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85000" lnSpcReduction="20000"/>
          </a:bodyPr>
          <a:lstStyle/>
          <a:p>
            <a:r>
              <a:rPr lang="nl-BE" b="1" dirty="0" smtClean="0"/>
              <a:t>3 aspecten</a:t>
            </a:r>
          </a:p>
          <a:p>
            <a:pPr lvl="1"/>
            <a:r>
              <a:rPr lang="nl-BE" dirty="0" err="1" smtClean="0">
                <a:solidFill>
                  <a:srgbClr val="0070C0"/>
                </a:solidFill>
              </a:rPr>
              <a:t>AppDev</a:t>
            </a:r>
            <a:r>
              <a:rPr lang="nl-BE" dirty="0" smtClean="0"/>
              <a:t>: Crypto Program</a:t>
            </a:r>
          </a:p>
          <a:p>
            <a:pPr lvl="1"/>
            <a:r>
              <a:rPr lang="nl-BE" dirty="0" err="1" smtClean="0">
                <a:solidFill>
                  <a:srgbClr val="0070C0"/>
                </a:solidFill>
              </a:rPr>
              <a:t>Systems&amp;Networks</a:t>
            </a:r>
            <a:r>
              <a:rPr lang="nl-BE" dirty="0" smtClean="0"/>
              <a:t>: </a:t>
            </a:r>
            <a:r>
              <a:rPr lang="nl-BE" dirty="0" err="1" smtClean="0"/>
              <a:t>Vulnerability</a:t>
            </a:r>
            <a:r>
              <a:rPr lang="nl-BE" dirty="0" smtClean="0"/>
              <a:t> Analysis</a:t>
            </a:r>
          </a:p>
          <a:p>
            <a:pPr lvl="1"/>
            <a:r>
              <a:rPr lang="nl-BE" dirty="0" smtClean="0">
                <a:solidFill>
                  <a:srgbClr val="0070C0"/>
                </a:solidFill>
              </a:rPr>
              <a:t>IT Management</a:t>
            </a:r>
            <a:r>
              <a:rPr lang="nl-BE" dirty="0" smtClean="0"/>
              <a:t>: </a:t>
            </a:r>
            <a:r>
              <a:rPr lang="nl-BE" dirty="0" err="1" smtClean="0"/>
              <a:t>InfoSec</a:t>
            </a:r>
            <a:r>
              <a:rPr lang="nl-BE" dirty="0" smtClean="0"/>
              <a:t> Policy</a:t>
            </a:r>
          </a:p>
          <a:p>
            <a:pPr marL="457200" lvl="1" indent="0">
              <a:buNone/>
            </a:pPr>
            <a:endParaRPr lang="nl-BE" dirty="0" smtClean="0"/>
          </a:p>
          <a:p>
            <a:pPr lvl="1">
              <a:buFont typeface="Wingdings" panose="05000000000000000000" pitchFamily="2" charset="2"/>
              <a:buChar char="à"/>
            </a:pPr>
            <a:r>
              <a:rPr lang="nl-BE" dirty="0">
                <a:sym typeface="Wingdings" panose="05000000000000000000" pitchFamily="2" charset="2"/>
              </a:rPr>
              <a:t>i</a:t>
            </a:r>
            <a:r>
              <a:rPr lang="nl-BE" dirty="0" smtClean="0">
                <a:sym typeface="Wingdings" panose="05000000000000000000" pitchFamily="2" charset="2"/>
              </a:rPr>
              <a:t>eder team: minimale </a:t>
            </a:r>
            <a:r>
              <a:rPr lang="nl-BE" dirty="0" err="1" smtClean="0">
                <a:sym typeface="Wingdings" panose="05000000000000000000" pitchFamily="2" charset="2"/>
              </a:rPr>
              <a:t>requirements</a:t>
            </a:r>
            <a:r>
              <a:rPr lang="nl-BE" dirty="0" smtClean="0">
                <a:sym typeface="Wingdings" panose="05000000000000000000" pitchFamily="2" charset="2"/>
              </a:rPr>
              <a:t> van hun track + basis </a:t>
            </a:r>
            <a:r>
              <a:rPr lang="nl-BE" dirty="0" err="1" smtClean="0">
                <a:sym typeface="Wingdings" panose="05000000000000000000" pitchFamily="2" charset="2"/>
              </a:rPr>
              <a:t>requirements</a:t>
            </a:r>
            <a:r>
              <a:rPr lang="nl-BE" dirty="0" smtClean="0">
                <a:sym typeface="Wingdings" panose="05000000000000000000" pitchFamily="2" charset="2"/>
              </a:rPr>
              <a:t> van minstens 1 andere track</a:t>
            </a:r>
          </a:p>
          <a:p>
            <a:pPr marL="457200" lvl="1" indent="0">
              <a:buNone/>
            </a:pPr>
            <a:endParaRPr lang="nl-BE" dirty="0" smtClean="0"/>
          </a:p>
          <a:p>
            <a:r>
              <a:rPr lang="nl-BE" b="1" dirty="0" smtClean="0"/>
              <a:t>Open opdracht</a:t>
            </a:r>
          </a:p>
          <a:p>
            <a:pPr lvl="1"/>
            <a:r>
              <a:rPr lang="nl-BE" dirty="0" smtClean="0">
                <a:solidFill>
                  <a:srgbClr val="00B050"/>
                </a:solidFill>
              </a:rPr>
              <a:t>Basis</a:t>
            </a:r>
            <a:r>
              <a:rPr lang="nl-BE" dirty="0" smtClean="0"/>
              <a:t> </a:t>
            </a:r>
            <a:r>
              <a:rPr lang="nl-BE" dirty="0" err="1" smtClean="0"/>
              <a:t>requirements</a:t>
            </a:r>
            <a:r>
              <a:rPr lang="nl-BE" dirty="0" smtClean="0"/>
              <a:t> (andere track)</a:t>
            </a:r>
          </a:p>
          <a:p>
            <a:pPr lvl="1"/>
            <a:r>
              <a:rPr lang="nl-BE" dirty="0" smtClean="0">
                <a:solidFill>
                  <a:srgbClr val="00B050"/>
                </a:solidFill>
              </a:rPr>
              <a:t>Minimale</a:t>
            </a:r>
            <a:r>
              <a:rPr lang="nl-BE" dirty="0" smtClean="0"/>
              <a:t> </a:t>
            </a:r>
            <a:r>
              <a:rPr lang="nl-BE" dirty="0" err="1" smtClean="0"/>
              <a:t>requirements</a:t>
            </a:r>
            <a:r>
              <a:rPr lang="nl-BE" dirty="0" smtClean="0"/>
              <a:t> </a:t>
            </a:r>
            <a:r>
              <a:rPr lang="nl-BE" dirty="0"/>
              <a:t>(</a:t>
            </a:r>
            <a:r>
              <a:rPr lang="nl-BE" dirty="0" smtClean="0"/>
              <a:t>gekozen track)</a:t>
            </a:r>
          </a:p>
          <a:p>
            <a:pPr lvl="1"/>
            <a:r>
              <a:rPr lang="nl-BE" dirty="0"/>
              <a:t>M</a:t>
            </a:r>
            <a:r>
              <a:rPr lang="nl-BE" dirty="0" smtClean="0"/>
              <a:t>ogelijke extra uitbreidingen</a:t>
            </a:r>
          </a:p>
          <a:p>
            <a:pPr lvl="2"/>
            <a:r>
              <a:rPr lang="nl-BE" dirty="0" err="1" smtClean="0"/>
              <a:t>Evt</a:t>
            </a:r>
            <a:r>
              <a:rPr lang="nl-BE" dirty="0" smtClean="0"/>
              <a:t> zelf uitbreidingen voorstellen</a:t>
            </a:r>
          </a:p>
        </p:txBody>
      </p:sp>
    </p:spTree>
    <p:extLst>
      <p:ext uri="{BB962C8B-B14F-4D97-AF65-F5344CB8AC3E}">
        <p14:creationId xmlns:p14="http://schemas.microsoft.com/office/powerpoint/2010/main" val="170168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06_nbs_decree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0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07_lucifer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08_anoint_de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9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09_des_ruled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10_des_defeated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6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11_triple_de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9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12_nist_decree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7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13_rallied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14_rijndael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0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15_vote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4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Part1 - </a:t>
            </a:r>
            <a:r>
              <a:rPr lang="en-US" dirty="0" err="1" smtClean="0"/>
              <a:t>Cryptografie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43000" y="1600200"/>
            <a:ext cx="7543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Inleiding</a:t>
            </a:r>
            <a:endParaRPr lang="en-US" dirty="0" smtClean="0"/>
          </a:p>
          <a:p>
            <a:r>
              <a:rPr lang="en-US" dirty="0" err="1" smtClean="0"/>
              <a:t>Steganografie</a:t>
            </a:r>
            <a:endParaRPr lang="en-US" dirty="0" smtClean="0"/>
          </a:p>
          <a:p>
            <a:r>
              <a:rPr lang="en-US" dirty="0" err="1" smtClean="0"/>
              <a:t>Geschiedenis</a:t>
            </a:r>
            <a:endParaRPr lang="en-US" dirty="0" smtClean="0"/>
          </a:p>
          <a:p>
            <a:r>
              <a:rPr lang="en-US" dirty="0" err="1" smtClean="0"/>
              <a:t>Symmetrische</a:t>
            </a:r>
            <a:r>
              <a:rPr lang="en-US" dirty="0" smtClean="0"/>
              <a:t> Crypto</a:t>
            </a:r>
          </a:p>
          <a:p>
            <a:r>
              <a:rPr lang="en-US" dirty="0" err="1" smtClean="0"/>
              <a:t>Asymmetrische</a:t>
            </a:r>
            <a:r>
              <a:rPr lang="en-US" dirty="0" smtClean="0"/>
              <a:t> Crypto</a:t>
            </a:r>
          </a:p>
          <a:p>
            <a:r>
              <a:rPr lang="en-US" dirty="0" smtClean="0"/>
              <a:t>Hashing</a:t>
            </a:r>
          </a:p>
          <a:p>
            <a:r>
              <a:rPr lang="en-US" dirty="0" err="1" smtClean="0"/>
              <a:t>Hybride</a:t>
            </a:r>
            <a:r>
              <a:rPr lang="en-US" dirty="0" smtClean="0"/>
              <a:t> Crypto</a:t>
            </a:r>
          </a:p>
          <a:p>
            <a:r>
              <a:rPr lang="en-US" dirty="0" err="1" smtClean="0"/>
              <a:t>Certificaten</a:t>
            </a:r>
            <a:r>
              <a:rPr lang="en-US" dirty="0" smtClean="0"/>
              <a:t> – PKI</a:t>
            </a:r>
          </a:p>
          <a:p>
            <a:r>
              <a:rPr lang="en-US" dirty="0" smtClean="0"/>
              <a:t>SSL/TLS - IPsec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355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16_won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246" y="0"/>
            <a:ext cx="8751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17_intel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18_crypto_question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20867" y="2967335"/>
            <a:ext cx="570226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5400" dirty="0" smtClean="0">
                <a:solidFill>
                  <a:srgbClr val="0070C0"/>
                </a:solidFill>
              </a:rPr>
              <a:t>Act 2: Crypto Basics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09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2_scene_01_three_big_idea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2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2_scene_02_confusion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8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2_scene_03_diffusion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4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2_scene_04_key_secrecy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2_scene_05_aes_details_question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5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5092" y="2967335"/>
            <a:ext cx="387381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5400" dirty="0" smtClean="0">
                <a:solidFill>
                  <a:srgbClr val="0070C0"/>
                </a:solidFill>
              </a:rPr>
              <a:t>Act 3: Details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15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>
                <a:solidFill>
                  <a:srgbClr val="0070C0"/>
                </a:solidFill>
              </a:rPr>
              <a:t>Cryptografie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Inleiding</a:t>
            </a:r>
            <a:endParaRPr lang="en-US" dirty="0"/>
          </a:p>
        </p:txBody>
      </p:sp>
      <p:pic>
        <p:nvPicPr>
          <p:cNvPr id="4" name="Picture 2" descr="E:\Dropbox\PXL-IT Team\stijlgidsen\PXL\sjablonen\logo_pxl_i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3" y="954092"/>
            <a:ext cx="1474470" cy="92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ublic_key_cryptography_and_pgp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362" y="3705225"/>
            <a:ext cx="1695450" cy="2295525"/>
          </a:xfrm>
          <a:prstGeom prst="rect">
            <a:avLst/>
          </a:prstGeom>
        </p:spPr>
      </p:pic>
      <p:pic>
        <p:nvPicPr>
          <p:cNvPr id="6" name="Picture 4" descr="chp_lock_binary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86500" y="3950494"/>
            <a:ext cx="2857500" cy="2050256"/>
          </a:xfrm>
          <a:prstGeom prst="rect">
            <a:avLst/>
          </a:prstGeom>
        </p:spPr>
      </p:pic>
      <p:pic>
        <p:nvPicPr>
          <p:cNvPr id="7" name="Picture 5" descr="RosettaSton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6622" y="558427"/>
            <a:ext cx="1941216" cy="264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01_sign_thi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4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02_agreement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7203" y="38100"/>
            <a:ext cx="5309595" cy="67818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248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03_state_matrix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04_initial_round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4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s_act_3_scene_05_xor_tribu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948" y="0"/>
            <a:ext cx="8762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9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06_key_expansion_part_1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8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07_key_expansion_part_2a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08_key_expansion_part_2b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1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09_key_expansion_part_3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7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10_intermediate_round_start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Cryptografie - inleiding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Conventionele encryptiemodel – zelfde sleutel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590800"/>
            <a:ext cx="6905625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kstvak 3"/>
          <p:cNvSpPr txBox="1"/>
          <p:nvPr/>
        </p:nvSpPr>
        <p:spPr>
          <a:xfrm>
            <a:off x="6324600" y="2133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 smtClean="0"/>
              <a:t>Symetrisch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8382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11_substitute_byte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5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12_shift_row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7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13_mix_column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246" y="0"/>
            <a:ext cx="8751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8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14_add_round_key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3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15_final_round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16_more_rounds_the_merrier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5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17_tradeoff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6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18_security_margin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3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19_in_picture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6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20_decrypting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4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Conventionele encryptiemodel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95401"/>
            <a:ext cx="597569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096000" y="1524000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X = [X1,X2,...,Xm]</a:t>
            </a:r>
          </a:p>
          <a:p>
            <a:r>
              <a:rPr lang="nl-BE" dirty="0" smtClean="0"/>
              <a:t>Y = [Y1,Y2,...,Yn]</a:t>
            </a:r>
          </a:p>
          <a:p>
            <a:r>
              <a:rPr lang="nl-BE" dirty="0" smtClean="0"/>
              <a:t>K = [K1,K2,...,Kj]</a:t>
            </a:r>
          </a:p>
          <a:p>
            <a:endParaRPr lang="nl-BE" dirty="0" smtClean="0"/>
          </a:p>
          <a:p>
            <a:r>
              <a:rPr lang="nl-BE" dirty="0" smtClean="0"/>
              <a:t>Y = E</a:t>
            </a:r>
            <a:r>
              <a:rPr lang="nl-BE" baseline="-25000" dirty="0" smtClean="0"/>
              <a:t>K</a:t>
            </a:r>
            <a:r>
              <a:rPr lang="nl-BE" dirty="0" smtClean="0"/>
              <a:t>[X]</a:t>
            </a:r>
          </a:p>
          <a:p>
            <a:r>
              <a:rPr lang="nl-BE" dirty="0" smtClean="0"/>
              <a:t>X = D</a:t>
            </a:r>
            <a:r>
              <a:rPr lang="nl-BE" baseline="-25000" dirty="0" smtClean="0"/>
              <a:t>K</a:t>
            </a:r>
            <a:r>
              <a:rPr lang="nl-BE" dirty="0" smtClean="0"/>
              <a:t>[Y]</a:t>
            </a:r>
          </a:p>
          <a:p>
            <a:endParaRPr lang="nl-BE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5486400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Cryptoanalist: </a:t>
            </a:r>
          </a:p>
          <a:p>
            <a:pPr lvl="1">
              <a:buFont typeface="Arial" pitchFamily="34" charset="0"/>
              <a:buChar char="•"/>
            </a:pPr>
            <a:r>
              <a:rPr lang="nl-BE" dirty="0" smtClean="0"/>
              <a:t> Passief (alleen lezen)</a:t>
            </a:r>
          </a:p>
          <a:p>
            <a:pPr lvl="1">
              <a:buFont typeface="Arial" pitchFamily="34" charset="0"/>
              <a:buChar char="•"/>
            </a:pPr>
            <a:r>
              <a:rPr lang="nl-BE" dirty="0" smtClean="0"/>
              <a:t> Actief (lezen + niet-gedetecteerd veranderen)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38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21_mode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22_questions_what_really_happen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1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23_math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8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1173" y="2967335"/>
            <a:ext cx="370165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5400" dirty="0" smtClean="0">
                <a:solidFill>
                  <a:srgbClr val="0070C0"/>
                </a:solidFill>
              </a:rPr>
              <a:t>Act 4: Math!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5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01_algebra_clas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8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02_reviewing_the_basic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9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03_algebra_coefficient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0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04_remember_multiplication_growth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2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05_cant_go_bigger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1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06_clock_math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4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Classificatie Cryptografische systemen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smtClean="0"/>
              <a:t>Classificatie op basis van </a:t>
            </a:r>
            <a:r>
              <a:rPr lang="nl-BE" dirty="0" smtClean="0">
                <a:solidFill>
                  <a:srgbClr val="00B050"/>
                </a:solidFill>
              </a:rPr>
              <a:t>3 eigenschappen</a:t>
            </a:r>
            <a:r>
              <a:rPr lang="nl-BE" dirty="0" smtClean="0"/>
              <a:t>:</a:t>
            </a:r>
          </a:p>
          <a:p>
            <a:pPr lvl="1"/>
            <a:r>
              <a:rPr lang="nl-BE" dirty="0" smtClean="0">
                <a:solidFill>
                  <a:srgbClr val="0070C0"/>
                </a:solidFill>
              </a:rPr>
              <a:t>Operaties om van X -&gt; Y te gaan</a:t>
            </a:r>
          </a:p>
          <a:p>
            <a:pPr lvl="2"/>
            <a:r>
              <a:rPr lang="nl-BE" dirty="0" smtClean="0"/>
              <a:t>Substitutie</a:t>
            </a:r>
          </a:p>
          <a:p>
            <a:pPr lvl="2"/>
            <a:r>
              <a:rPr lang="nl-BE" dirty="0" smtClean="0"/>
              <a:t>Transpositie</a:t>
            </a:r>
          </a:p>
          <a:p>
            <a:pPr lvl="1"/>
            <a:r>
              <a:rPr lang="nl-BE" dirty="0" smtClean="0">
                <a:solidFill>
                  <a:srgbClr val="0070C0"/>
                </a:solidFill>
              </a:rPr>
              <a:t>Gebruikte aantal sleutels</a:t>
            </a:r>
          </a:p>
          <a:p>
            <a:pPr lvl="2"/>
            <a:r>
              <a:rPr lang="nl-BE" dirty="0" smtClean="0"/>
              <a:t>Symmetrisch – secret key – dezelfde sleutel</a:t>
            </a:r>
          </a:p>
          <a:p>
            <a:pPr lvl="2"/>
            <a:r>
              <a:rPr lang="nl-BE" dirty="0" smtClean="0"/>
              <a:t>Asymmetrisch – public key – verschillende sleutel</a:t>
            </a:r>
          </a:p>
          <a:p>
            <a:pPr lvl="1"/>
            <a:r>
              <a:rPr lang="nl-BE" dirty="0" smtClean="0">
                <a:solidFill>
                  <a:srgbClr val="0070C0"/>
                </a:solidFill>
              </a:rPr>
              <a:t>Operaties om van input -&gt; X te gaan</a:t>
            </a:r>
          </a:p>
          <a:p>
            <a:pPr lvl="2"/>
            <a:r>
              <a:rPr lang="nl-BE" dirty="0" smtClean="0"/>
              <a:t>Blokvercijfering</a:t>
            </a:r>
          </a:p>
          <a:p>
            <a:pPr lvl="2"/>
            <a:r>
              <a:rPr lang="nl-BE" dirty="0" smtClean="0"/>
              <a:t>Stroomvercijfering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3276600" y="2628523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Verwisselen</a:t>
            </a:r>
          </a:p>
          <a:p>
            <a:r>
              <a:rPr lang="nl-BE" dirty="0" smtClean="0"/>
              <a:t>Verplaatsen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3561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07_clock_math_polynomial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5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08_divide_by_mx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2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09_logarithm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10_using_logarithm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8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11_polynomial_as_byte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s_act_4_scene_12_byte_operation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7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13_byte_inverse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3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14_sbox_math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2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15_round_constant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2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s_act_4_scene_16_mix_columns_math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2712</TotalTime>
  <Words>1906</Words>
  <Application>Microsoft Office PowerPoint</Application>
  <PresentationFormat>Diavoorstelling (4:3)</PresentationFormat>
  <Paragraphs>342</Paragraphs>
  <Slides>107</Slides>
  <Notes>7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107</vt:i4>
      </vt:variant>
    </vt:vector>
  </HeadingPairs>
  <TitlesOfParts>
    <vt:vector size="108" baseType="lpstr">
      <vt:lpstr>Kantoorthema</vt:lpstr>
      <vt:lpstr>Basic Security</vt:lpstr>
      <vt:lpstr>Informatie</vt:lpstr>
      <vt:lpstr>Groepsopdracht</vt:lpstr>
      <vt:lpstr>Groepsopdracht</vt:lpstr>
      <vt:lpstr>Part1 - Cryptografie</vt:lpstr>
      <vt:lpstr>Cryptografie</vt:lpstr>
      <vt:lpstr>Cryptografie - inleiding</vt:lpstr>
      <vt:lpstr>Conventionele encryptiemodel</vt:lpstr>
      <vt:lpstr>Classificatie Cryptografische systemen</vt:lpstr>
      <vt:lpstr>Geschiedenis cryptografie</vt:lpstr>
      <vt:lpstr>PowerPoint-presentatie</vt:lpstr>
      <vt:lpstr>Types cijfersystemen</vt:lpstr>
      <vt:lpstr>Substitutiecijfersystemen</vt:lpstr>
      <vt:lpstr>Vigenère cijfersysteem</vt:lpstr>
      <vt:lpstr>Transpositiecijfersystemen</vt:lpstr>
      <vt:lpstr>Transpositiecijfersystemen</vt:lpstr>
      <vt:lpstr>Enigma</vt:lpstr>
      <vt:lpstr>Secret Key Cryptografie (Symmetrische Cryptografie)</vt:lpstr>
      <vt:lpstr>Symmetric key cryptografie</vt:lpstr>
      <vt:lpstr>DES</vt:lpstr>
      <vt:lpstr>DES</vt:lpstr>
      <vt:lpstr>                  DES</vt:lpstr>
      <vt:lpstr>DES – f(R,k)</vt:lpstr>
      <vt:lpstr>             DES – F(r,k)</vt:lpstr>
      <vt:lpstr>DES – F(r,k)</vt:lpstr>
      <vt:lpstr>           DES</vt:lpstr>
      <vt:lpstr>    DES - Subsleutels</vt:lpstr>
      <vt:lpstr>DES</vt:lpstr>
      <vt:lpstr>3DES</vt:lpstr>
      <vt:lpstr>AES (Advanced Encryption Standard)</vt:lpstr>
      <vt:lpstr>     AES – niet kennen</vt:lpstr>
      <vt:lpstr>AES - inverse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IDEA – niet kennen</vt:lpstr>
      <vt:lpstr>IDEA</vt:lpstr>
      <vt:lpstr>IDEA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Technische aspecten van internetapplicaties en services</dc:title>
  <dc:creator/>
  <cp:lastModifiedBy>Kristof Palmen</cp:lastModifiedBy>
  <cp:revision>127</cp:revision>
  <dcterms:created xsi:type="dcterms:W3CDTF">2006-08-16T00:00:00Z</dcterms:created>
  <dcterms:modified xsi:type="dcterms:W3CDTF">2015-02-27T10:56:16Z</dcterms:modified>
</cp:coreProperties>
</file>